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03" r:id="rId3"/>
    <p:sldId id="306" r:id="rId4"/>
    <p:sldId id="308" r:id="rId5"/>
    <p:sldId id="307" r:id="rId6"/>
    <p:sldId id="309" r:id="rId7"/>
    <p:sldId id="300" r:id="rId8"/>
    <p:sldId id="294" r:id="rId9"/>
    <p:sldId id="305" r:id="rId10"/>
    <p:sldId id="279" r:id="rId11"/>
    <p:sldId id="289" r:id="rId12"/>
    <p:sldId id="288" r:id="rId13"/>
    <p:sldId id="282" r:id="rId14"/>
    <p:sldId id="283" r:id="rId15"/>
    <p:sldId id="284" r:id="rId16"/>
    <p:sldId id="285" r:id="rId17"/>
    <p:sldId id="264" r:id="rId18"/>
    <p:sldId id="268" r:id="rId19"/>
    <p:sldId id="270" r:id="rId20"/>
    <p:sldId id="267" r:id="rId21"/>
    <p:sldId id="271" r:id="rId22"/>
    <p:sldId id="263" r:id="rId23"/>
    <p:sldId id="276" r:id="rId24"/>
    <p:sldId id="277" r:id="rId25"/>
    <p:sldId id="278" r:id="rId26"/>
    <p:sldId id="273" r:id="rId27"/>
    <p:sldId id="274"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103" d="100"/>
          <a:sy n="103" d="100"/>
        </p:scale>
        <p:origin x="-2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756CD-F387-4CC5-B927-A4DD0F0878D0}" type="datetimeFigureOut">
              <a:rPr lang="en-US" smtClean="0"/>
              <a:pPr/>
              <a:t>5/20/2013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FCAE14-1BD9-4051-91DD-D03DA9912B9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756CD-F387-4CC5-B927-A4DD0F0878D0}" type="datetimeFigureOut">
              <a:rPr lang="en-US" smtClean="0"/>
              <a:pPr/>
              <a:t>5/20/2013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CAE14-1BD9-4051-91DD-D03DA9912B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taZd3ybZIlrt-M&amp;tbnid=jfMvxP2KKcF3fM:&amp;ved=0CAUQjRw&amp;url=http://www.jacksonms.gov/government/publicworks/background?printer=yes&amp;ei=6DaRUanKE46G9QTbuoHoDQ&amp;bvm=bv.46340616,d.eWU&amp;psig=AFQjCNEf6feihmbBQN4X3Bcr3rjw68n2mA&amp;ust=136855526740177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jfR2ahvtg3JiAM&amp;tbnid=s5R-c1ROnKYEDM:&amp;ved=0CAUQjRw&amp;url=http://www.accesskent.com/Departments/DrainCommissioner/stormwater.htm&amp;ei=7h-RUablO4WW8gT-1IDYDg&amp;bvm=bv.46340616,d.eWU&amp;psig=AFQjCNFCHzb-tciYVoPGBcUiJZQybcRgQw&amp;ust=1368551750784546" TargetMode="External"/><Relationship Id="rId2" Type="http://schemas.openxmlformats.org/officeDocument/2006/relationships/hyperlink" Target="http://www.accesskent.com/"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m/url?sa=i&amp;rct=j&amp;q=&amp;esrc=s&amp;frm=1&amp;source=images&amp;cd=&amp;cad=rja&amp;docid=jfR2ahvtg3JiAM&amp;tbnid=exe_McyIqnqj1M:&amp;ved=0CAUQjRw&amp;url=http://www.accesskent.com/Departments/DrainCommissioner/stormwater.htm&amp;ei=HyCRUc23JJDC9gTmwYH4Cw&amp;bvm=bv.46340616,d.eWU&amp;psig=AFQjCNFCHzb-tciYVoPGBcUiJZQybcRgQw&amp;ust=1368551750784546"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a:xfrm>
            <a:off x="228600" y="1066800"/>
            <a:ext cx="8763000" cy="31241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FFFF00"/>
                </a:solidFill>
                <a:effectLst/>
                <a:uLnTx/>
                <a:uFillTx/>
                <a:latin typeface="+mj-lt"/>
                <a:ea typeface="+mj-ea"/>
                <a:cs typeface="+mj-cs"/>
              </a:rPr>
              <a:t>Outfall Reconnaissance Monitoring</a:t>
            </a:r>
            <a:r>
              <a:rPr kumimoji="0" lang="en-US" sz="4000" b="0" i="0" u="none" strike="noStrike" kern="1200" cap="none" spc="0" normalizeH="0" baseline="0" noProof="0" dirty="0" smtClean="0">
                <a:ln>
                  <a:noFill/>
                </a:ln>
                <a:solidFill>
                  <a:srgbClr val="FFFF00"/>
                </a:solidFill>
                <a:effectLst/>
                <a:uLnTx/>
                <a:uFillTx/>
                <a:latin typeface="+mj-lt"/>
                <a:ea typeface="+mj-ea"/>
                <a:cs typeface="+mj-cs"/>
              </a:rPr>
              <a:t/>
            </a:r>
            <a:br>
              <a:rPr kumimoji="0" lang="en-US" sz="4000" b="0" i="0" u="none" strike="noStrike" kern="1200" cap="none" spc="0" normalizeH="0" baseline="0" noProof="0" dirty="0" smtClean="0">
                <a:ln>
                  <a:noFill/>
                </a:ln>
                <a:solidFill>
                  <a:srgbClr val="FFFF00"/>
                </a:solidFill>
                <a:effectLst/>
                <a:uLnTx/>
                <a:uFillTx/>
                <a:latin typeface="+mj-lt"/>
                <a:ea typeface="+mj-ea"/>
                <a:cs typeface="+mj-cs"/>
              </a:rPr>
            </a:br>
            <a:r>
              <a:rPr kumimoji="0" lang="en-US" sz="2800" b="0" i="1" u="none" strike="noStrike" kern="1200" cap="none" spc="0" normalizeH="0" baseline="0" noProof="0" dirty="0" smtClean="0">
                <a:ln>
                  <a:noFill/>
                </a:ln>
                <a:solidFill>
                  <a:srgbClr val="FFFF00"/>
                </a:solidFill>
                <a:effectLst/>
                <a:uLnTx/>
                <a:uFillTx/>
                <a:latin typeface="+mj-lt"/>
                <a:ea typeface="+mj-ea"/>
                <a:cs typeface="+mj-cs"/>
              </a:rPr>
              <a:t>The why and how of testing direct sources into watersheds</a:t>
            </a:r>
            <a:r>
              <a:rPr kumimoji="0" lang="en-US" sz="2200" b="0" i="1" u="none" strike="noStrike" kern="1200" cap="none" spc="0" normalizeH="0" baseline="0" noProof="0" dirty="0" smtClean="0">
                <a:ln>
                  <a:noFill/>
                </a:ln>
                <a:solidFill>
                  <a:schemeClr val="tx1"/>
                </a:solidFill>
                <a:effectLst/>
                <a:uLnTx/>
                <a:uFillTx/>
                <a:latin typeface="+mj-lt"/>
                <a:ea typeface="+mj-ea"/>
                <a:cs typeface="+mj-cs"/>
              </a:rPr>
              <a:t>…</a:t>
            </a:r>
            <a:endParaRPr kumimoji="0" lang="en-US" sz="2200" b="0" i="1" u="none" strike="noStrike" kern="1200" cap="none" spc="0" normalizeH="0" baseline="0" noProof="0" dirty="0">
              <a:ln>
                <a:noFill/>
              </a:ln>
              <a:solidFill>
                <a:schemeClr val="tx1"/>
              </a:solidFill>
              <a:effectLst/>
              <a:uLnTx/>
              <a:uFillTx/>
              <a:latin typeface="+mj-lt"/>
              <a:ea typeface="+mj-ea"/>
              <a:cs typeface="+mj-cs"/>
            </a:endParaRPr>
          </a:p>
        </p:txBody>
      </p:sp>
      <p:sp>
        <p:nvSpPr>
          <p:cNvPr id="4" name="Subtitle 2"/>
          <p:cNvSpPr txBox="1">
            <a:spLocks/>
          </p:cNvSpPr>
          <p:nvPr/>
        </p:nvSpPr>
        <p:spPr>
          <a:xfrm>
            <a:off x="228600" y="4495800"/>
            <a:ext cx="8763000" cy="533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rgbClr val="FFFF00"/>
                </a:solidFill>
                <a:effectLst/>
                <a:uLnTx/>
                <a:uFillTx/>
                <a:latin typeface="+mn-lt"/>
                <a:ea typeface="+mn-ea"/>
                <a:cs typeface="+mn-cs"/>
              </a:rPr>
              <a:t>Chris Jones, Richard Dewitt, &amp; Leslie Schick</a:t>
            </a:r>
            <a:endParaRPr kumimoji="0" lang="en-US" sz="3200" b="0" i="0" u="none" strike="noStrike" kern="120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s2.mm.bing.net/th?id=H.4934141002580693&amp;pid=1.7&amp;w=260&amp;h=188&amp;c=7&amp;rs=1"/>
          <p:cNvPicPr>
            <a:picLocks noChangeAspect="1" noChangeArrowheads="1"/>
          </p:cNvPicPr>
          <p:nvPr/>
        </p:nvPicPr>
        <p:blipFill>
          <a:blip r:embed="rId2" cstate="print"/>
          <a:srcRect/>
          <a:stretch>
            <a:fillRect/>
          </a:stretch>
        </p:blipFill>
        <p:spPr bwMode="auto">
          <a:xfrm>
            <a:off x="1" y="0"/>
            <a:ext cx="9144000" cy="6858001"/>
          </a:xfrm>
          <a:prstGeom prst="rect">
            <a:avLst/>
          </a:prstGeom>
          <a:noFill/>
        </p:spPr>
      </p:pic>
      <p:sp>
        <p:nvSpPr>
          <p:cNvPr id="8" name="Subtitle 2"/>
          <p:cNvSpPr txBox="1">
            <a:spLocks/>
          </p:cNvSpPr>
          <p:nvPr/>
        </p:nvSpPr>
        <p:spPr>
          <a:xfrm>
            <a:off x="228600" y="152400"/>
            <a:ext cx="3962400" cy="1752600"/>
          </a:xfrm>
          <a:prstGeom prst="rect">
            <a:avLst/>
          </a:prstGeom>
          <a:solidFill>
            <a:srgbClr val="FFFF00"/>
          </a:solidFill>
          <a:ln w="25400">
            <a:solidFill>
              <a:schemeClr val="tx1"/>
            </a:solidFill>
          </a:ln>
        </p:spPr>
        <p:txBody>
          <a:bodyPr>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5200" b="1" i="0" u="none" strike="noStrike" kern="1200" cap="none" spc="0" normalizeH="0" baseline="0" noProof="0" dirty="0" smtClean="0">
                <a:ln>
                  <a:noFill/>
                </a:ln>
                <a:solidFill>
                  <a:schemeClr val="tx1"/>
                </a:solidFill>
                <a:effectLst/>
                <a:uLnTx/>
                <a:uFillTx/>
                <a:latin typeface="+mn-lt"/>
                <a:ea typeface="+mn-ea"/>
                <a:cs typeface="+mn-cs"/>
              </a:rPr>
              <a:t>The Survey Phase:</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Table Top Reconnaissance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Field Survey</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Mapping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8720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1676400" y="685800"/>
            <a:ext cx="5191125" cy="3048000"/>
            <a:chOff x="152400" y="0"/>
            <a:chExt cx="5191125" cy="3048000"/>
          </a:xfrm>
        </p:grpSpPr>
        <p:pic>
          <p:nvPicPr>
            <p:cNvPr id="1026" name="Picture 2"/>
            <p:cNvPicPr>
              <a:picLocks noChangeAspect="1" noChangeArrowheads="1"/>
            </p:cNvPicPr>
            <p:nvPr/>
          </p:nvPicPr>
          <p:blipFill>
            <a:blip r:embed="rId2" cstate="print"/>
            <a:srcRect/>
            <a:stretch>
              <a:fillRect/>
            </a:stretch>
          </p:blipFill>
          <p:spPr bwMode="auto">
            <a:xfrm>
              <a:off x="152400" y="0"/>
              <a:ext cx="5191125" cy="3048000"/>
            </a:xfrm>
            <a:prstGeom prst="rect">
              <a:avLst/>
            </a:prstGeom>
            <a:noFill/>
            <a:ln w="34925">
              <a:solidFill>
                <a:schemeClr val="tx1"/>
              </a:solidFill>
              <a:miter lim="800000"/>
              <a:headEnd/>
              <a:tailEnd/>
            </a:ln>
          </p:spPr>
        </p:pic>
        <p:sp>
          <p:nvSpPr>
            <p:cNvPr id="5" name="TextBox 4"/>
            <p:cNvSpPr txBox="1"/>
            <p:nvPr/>
          </p:nvSpPr>
          <p:spPr>
            <a:xfrm>
              <a:off x="228600" y="1371600"/>
              <a:ext cx="1828800" cy="830997"/>
            </a:xfrm>
            <a:prstGeom prst="rect">
              <a:avLst/>
            </a:prstGeom>
            <a:noFill/>
          </p:spPr>
          <p:txBody>
            <a:bodyPr wrap="square" rtlCol="0">
              <a:spAutoFit/>
            </a:bodyPr>
            <a:lstStyle/>
            <a:p>
              <a:r>
                <a:rPr lang="en-US" sz="1200" b="1" dirty="0" smtClean="0"/>
                <a:t>Communities with Minimal, Clustered, and Severe Illicit Discharge Problems </a:t>
              </a:r>
              <a:endParaRPr lang="en-US" sz="1200" b="1" dirty="0"/>
            </a:p>
          </p:txBody>
        </p:sp>
      </p:grpSp>
      <p:sp>
        <p:nvSpPr>
          <p:cNvPr id="7" name="Subtitle 2"/>
          <p:cNvSpPr txBox="1">
            <a:spLocks/>
          </p:cNvSpPr>
          <p:nvPr/>
        </p:nvSpPr>
        <p:spPr>
          <a:xfrm>
            <a:off x="1447800" y="4038600"/>
            <a:ext cx="6400800" cy="1752600"/>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200" b="1" i="0" u="none" strike="noStrike" kern="1200" cap="none" spc="0" normalizeH="0" baseline="0" noProof="0" dirty="0" smtClean="0">
                <a:ln>
                  <a:noFill/>
                </a:ln>
                <a:solidFill>
                  <a:schemeClr val="tx1"/>
                </a:solidFill>
                <a:effectLst/>
                <a:uLnTx/>
                <a:uFillTx/>
                <a:latin typeface="+mn-lt"/>
                <a:ea typeface="+mn-ea"/>
                <a:cs typeface="+mn-cs"/>
              </a:rPr>
              <a:t>Table Top</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Basic Orientation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chemeClr val="tx1">
                    <a:tint val="75000"/>
                  </a:schemeClr>
                </a:solidFill>
              </a:rPr>
              <a:t>Indentifying Key Areas</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624051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67" t="18074" r="1232" b="814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457200"/>
            <a:ext cx="7315200" cy="461665"/>
          </a:xfrm>
          <a:prstGeom prst="rect">
            <a:avLst/>
          </a:prstGeom>
          <a:noFill/>
        </p:spPr>
        <p:txBody>
          <a:bodyPr wrap="square" rtlCol="0">
            <a:spAutoFit/>
          </a:bodyPr>
          <a:lstStyle/>
          <a:p>
            <a:pPr marL="342900" lvl="0" indent="-342900">
              <a:spcBef>
                <a:spcPct val="20000"/>
              </a:spcBef>
              <a:defRPr/>
            </a:pPr>
            <a:r>
              <a:rPr lang="en-US" sz="2400" b="1" dirty="0" smtClean="0">
                <a:solidFill>
                  <a:schemeClr val="bg1"/>
                </a:solidFill>
              </a:rPr>
              <a:t>Identifying clusters help to identify pollution potential</a:t>
            </a:r>
          </a:p>
        </p:txBody>
      </p:sp>
      <p:sp>
        <p:nvSpPr>
          <p:cNvPr id="7" name="Oval 6"/>
          <p:cNvSpPr/>
          <p:nvPr/>
        </p:nvSpPr>
        <p:spPr>
          <a:xfrm>
            <a:off x="5105400" y="3429000"/>
            <a:ext cx="3429000" cy="2971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57800" y="4343400"/>
            <a:ext cx="3124200" cy="461665"/>
          </a:xfrm>
          <a:prstGeom prst="rect">
            <a:avLst/>
          </a:prstGeom>
          <a:noFill/>
        </p:spPr>
        <p:txBody>
          <a:bodyPr wrap="square" rtlCol="0">
            <a:spAutoFit/>
          </a:bodyPr>
          <a:lstStyle/>
          <a:p>
            <a:pPr marL="342900" lvl="0" indent="-342900">
              <a:spcBef>
                <a:spcPct val="20000"/>
              </a:spcBef>
              <a:defRPr/>
            </a:pPr>
            <a:r>
              <a:rPr lang="en-US" sz="2400" b="1" dirty="0" smtClean="0">
                <a:solidFill>
                  <a:schemeClr val="bg1"/>
                </a:solidFill>
              </a:rPr>
              <a:t>Commercial -Industrial</a:t>
            </a:r>
          </a:p>
        </p:txBody>
      </p:sp>
      <p:sp>
        <p:nvSpPr>
          <p:cNvPr id="9" name="TextBox 8"/>
          <p:cNvSpPr txBox="1"/>
          <p:nvPr/>
        </p:nvSpPr>
        <p:spPr>
          <a:xfrm rot="18944729">
            <a:off x="1524000" y="3124200"/>
            <a:ext cx="3657600" cy="461665"/>
          </a:xfrm>
          <a:prstGeom prst="rect">
            <a:avLst/>
          </a:prstGeom>
          <a:noFill/>
        </p:spPr>
        <p:txBody>
          <a:bodyPr wrap="square" rtlCol="0">
            <a:spAutoFit/>
          </a:bodyPr>
          <a:lstStyle/>
          <a:p>
            <a:pPr marL="342900" lvl="0" indent="-342900">
              <a:spcBef>
                <a:spcPct val="20000"/>
              </a:spcBef>
              <a:defRPr/>
            </a:pPr>
            <a:r>
              <a:rPr lang="en-US" sz="2400" b="1" dirty="0" smtClean="0">
                <a:solidFill>
                  <a:schemeClr val="bg1"/>
                </a:solidFill>
              </a:rPr>
              <a:t>Residential - Subdivisions</a:t>
            </a:r>
          </a:p>
        </p:txBody>
      </p:sp>
    </p:spTree>
    <p:extLst>
      <p:ext uri="{BB962C8B-B14F-4D97-AF65-F5344CB8AC3E}">
        <p14:creationId xmlns:p14="http://schemas.microsoft.com/office/powerpoint/2010/main" val="165739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Survey</a:t>
            </a:r>
            <a:endParaRPr lang="en-US" dirty="0"/>
          </a:p>
        </p:txBody>
      </p:sp>
      <p:sp>
        <p:nvSpPr>
          <p:cNvPr id="3" name="Content Placeholder 2"/>
          <p:cNvSpPr>
            <a:spLocks noGrp="1"/>
          </p:cNvSpPr>
          <p:nvPr>
            <p:ph idx="1"/>
          </p:nvPr>
        </p:nvSpPr>
        <p:spPr/>
        <p:txBody>
          <a:bodyPr/>
          <a:lstStyle/>
          <a:p>
            <a:pPr marL="0" indent="0">
              <a:buNone/>
            </a:pPr>
            <a:r>
              <a:rPr lang="en-US" dirty="0" smtClean="0"/>
              <a:t>Boots on the ground reconnoiter.</a:t>
            </a:r>
          </a:p>
          <a:p>
            <a:pPr marL="0" indent="0">
              <a:buNone/>
            </a:pPr>
            <a:r>
              <a:rPr lang="en-US" dirty="0" smtClean="0"/>
              <a:t>Items needed, boots, water, map and pencil.</a:t>
            </a:r>
          </a:p>
          <a:p>
            <a:pPr marL="0" indent="0">
              <a:buNone/>
            </a:pPr>
            <a:r>
              <a:rPr lang="en-US" dirty="0" smtClean="0"/>
              <a:t>Walk the banks, paddle a kayak, make a note on the map for each outfall (pipe) sticking out of the bank or flowing into the waterway.</a:t>
            </a:r>
          </a:p>
          <a:p>
            <a:pPr marL="0" indent="0">
              <a:buNone/>
            </a:pPr>
            <a:endParaRPr lang="en-US" dirty="0" smtClean="0"/>
          </a:p>
        </p:txBody>
      </p:sp>
      <p:pic>
        <p:nvPicPr>
          <p:cNvPr id="2050" name="Picture 2" descr="http://www.fws.gov/daphne/Index_Page/crossing_surv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267200"/>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athedralcity.gov/Modules/ShowImage.aspx?imageid=7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386262"/>
            <a:ext cx="13239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0.gstatic.com/images?q=tbn:ANd9GcS4s_yaJbStU_xmxGIncfb9YchRRSy1ooCHWLUcuf0ztWMBYA1Nw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648200"/>
            <a:ext cx="29432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93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t>
            </a:r>
            <a:endParaRPr lang="en-US" dirty="0"/>
          </a:p>
        </p:txBody>
      </p:sp>
      <p:sp>
        <p:nvSpPr>
          <p:cNvPr id="3" name="Content Placeholder 2"/>
          <p:cNvSpPr>
            <a:spLocks noGrp="1"/>
          </p:cNvSpPr>
          <p:nvPr>
            <p:ph idx="1"/>
          </p:nvPr>
        </p:nvSpPr>
        <p:spPr/>
        <p:txBody>
          <a:bodyPr/>
          <a:lstStyle/>
          <a:p>
            <a:r>
              <a:rPr lang="en-US" dirty="0" smtClean="0"/>
              <a:t>Basic, take the information gained from the table top, and field surveys and pin it on a map.  </a:t>
            </a:r>
          </a:p>
          <a:p>
            <a:r>
              <a:rPr lang="en-US" dirty="0" smtClean="0"/>
              <a:t>Utilize Geographic Information Systems or basic Google maps and pins.</a:t>
            </a:r>
            <a:endParaRPr lang="en-US" dirty="0"/>
          </a:p>
        </p:txBody>
      </p:sp>
    </p:spTree>
    <p:extLst>
      <p:ext uri="{BB962C8B-B14F-4D97-AF65-F5344CB8AC3E}">
        <p14:creationId xmlns:p14="http://schemas.microsoft.com/office/powerpoint/2010/main" val="2300670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mrivers.org/home/wp-content/uploads/2011/04/gis_raritan-river_interactive-mapp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95" y="-457200"/>
            <a:ext cx="8875159" cy="6523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53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retchyourbrand.com/wp-content/uploads/2013/03/Google-maps-pins-300x2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7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2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2050" name="Picture 2" descr="C:\INXIND034039NeighObliq9855N_120316-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381000" y="76201"/>
            <a:ext cx="4800600" cy="2031303"/>
          </a:xfrm>
          <a:prstGeom prst="rect">
            <a:avLst/>
          </a:prstGeom>
          <a:solidFill>
            <a:schemeClr val="bg1"/>
          </a:solidFill>
          <a:ln>
            <a:solidFill>
              <a:schemeClr val="tx1"/>
            </a:solidFill>
          </a:ln>
        </p:spPr>
        <p:txBody>
          <a:bodyPr wrap="square" lIns="91418" tIns="45709" rIns="91418" bIns="45709" rtlCol="0">
            <a:spAutoFit/>
          </a:bodyPr>
          <a:lstStyle/>
          <a:p>
            <a:r>
              <a:rPr lang="en-US" sz="2400" b="1" dirty="0" smtClean="0">
                <a:ln>
                  <a:solidFill>
                    <a:schemeClr val="tx1"/>
                  </a:solidFill>
                </a:ln>
                <a:latin typeface="Comic Sans MS" pitchFamily="66" charset="0"/>
              </a:rPr>
              <a:t>The Testing Phase:</a:t>
            </a:r>
          </a:p>
          <a:p>
            <a:pPr marL="457092" indent="-457092">
              <a:buFont typeface="Wingdings" pitchFamily="2" charset="2"/>
              <a:buChar char="v"/>
            </a:pPr>
            <a:endParaRPr lang="en-US" sz="1600" dirty="0" smtClean="0">
              <a:ln>
                <a:solidFill>
                  <a:schemeClr val="tx1"/>
                </a:solidFill>
              </a:ln>
              <a:latin typeface="Comic Sans MS" pitchFamily="66" charset="0"/>
            </a:endParaRPr>
          </a:p>
          <a:p>
            <a:pPr marL="457092" indent="-457092">
              <a:buFont typeface="Wingdings" pitchFamily="2" charset="2"/>
              <a:buChar char="v"/>
            </a:pPr>
            <a:r>
              <a:rPr lang="en-US" sz="1400" dirty="0" smtClean="0">
                <a:ln>
                  <a:solidFill>
                    <a:schemeClr val="tx1"/>
                  </a:solidFill>
                </a:ln>
                <a:latin typeface="Comic Sans MS" pitchFamily="66" charset="0"/>
              </a:rPr>
              <a:t>Establish monitoring standards.</a:t>
            </a:r>
          </a:p>
          <a:p>
            <a:pPr marL="457092" indent="-457092">
              <a:buFont typeface="Wingdings" pitchFamily="2" charset="2"/>
              <a:buChar char="v"/>
            </a:pPr>
            <a:endParaRPr lang="en-US" sz="1400" dirty="0" smtClean="0">
              <a:ln>
                <a:solidFill>
                  <a:schemeClr val="tx1"/>
                </a:solidFill>
              </a:ln>
              <a:latin typeface="Comic Sans MS" pitchFamily="66" charset="0"/>
            </a:endParaRPr>
          </a:p>
          <a:p>
            <a:pPr marL="457092" indent="-457092">
              <a:buFont typeface="Wingdings" pitchFamily="2" charset="2"/>
              <a:buChar char="v"/>
            </a:pPr>
            <a:r>
              <a:rPr lang="en-US" sz="1400" dirty="0" smtClean="0">
                <a:ln>
                  <a:solidFill>
                    <a:schemeClr val="tx1"/>
                  </a:solidFill>
                </a:ln>
                <a:latin typeface="Comic Sans MS" pitchFamily="66" charset="0"/>
              </a:rPr>
              <a:t>Monitoring potential (non-point source) pollution.</a:t>
            </a:r>
          </a:p>
          <a:p>
            <a:pPr marL="457092" indent="-457092">
              <a:buFont typeface="Wingdings" pitchFamily="2" charset="2"/>
              <a:buChar char="v"/>
            </a:pPr>
            <a:endParaRPr lang="en-US" sz="1400" dirty="0" smtClean="0">
              <a:ln>
                <a:solidFill>
                  <a:schemeClr val="tx1"/>
                </a:solidFill>
              </a:ln>
              <a:latin typeface="Comic Sans MS" pitchFamily="66" charset="0"/>
            </a:endParaRPr>
          </a:p>
          <a:p>
            <a:pPr marL="457092" indent="-457092">
              <a:buFont typeface="Wingdings" pitchFamily="2" charset="2"/>
              <a:buChar char="v"/>
            </a:pPr>
            <a:r>
              <a:rPr lang="en-US" sz="1400" dirty="0" smtClean="0">
                <a:ln>
                  <a:solidFill>
                    <a:schemeClr val="tx1"/>
                  </a:solidFill>
                </a:ln>
                <a:latin typeface="Comic Sans MS" pitchFamily="66" charset="0"/>
              </a:rPr>
              <a:t>Correlation to stream quality.  </a:t>
            </a:r>
            <a:endParaRPr lang="en-US" sz="1600" dirty="0" smtClean="0">
              <a:ln>
                <a:solidFill>
                  <a:schemeClr val="tx1"/>
                </a:solidFill>
              </a:ln>
              <a:latin typeface="Comic Sans MS" pitchFamily="66" charset="0"/>
            </a:endParaRPr>
          </a:p>
          <a:p>
            <a:pPr marL="457092" indent="-457092">
              <a:buFont typeface="Wingdings" pitchFamily="2" charset="2"/>
              <a:buChar char="v"/>
            </a:pPr>
            <a:endParaRPr lang="en-US" sz="1600" dirty="0" smtClean="0">
              <a:ln>
                <a:solidFill>
                  <a:schemeClr val="tx1"/>
                </a:solidFill>
              </a:ln>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3" name="Picture 2" descr="C:\INXIND034039NeighObliq9855N_120316-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Rectangle 4"/>
          <p:cNvSpPr/>
          <p:nvPr/>
        </p:nvSpPr>
        <p:spPr>
          <a:xfrm>
            <a:off x="3886200" y="1219200"/>
            <a:ext cx="3733800" cy="4343400"/>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Curved Connector 6"/>
          <p:cNvCxnSpPr/>
          <p:nvPr/>
        </p:nvCxnSpPr>
        <p:spPr>
          <a:xfrm rot="16200000" flipH="1">
            <a:off x="4267200" y="2514600"/>
            <a:ext cx="2590800" cy="762000"/>
          </a:xfrm>
          <a:prstGeom prst="curvedConnector3">
            <a:avLst>
              <a:gd name="adj1" fmla="val 30645"/>
            </a:avLst>
          </a:prstGeom>
          <a:ln w="539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rot="20632716">
            <a:off x="4843363" y="1239882"/>
            <a:ext cx="484632" cy="376638"/>
          </a:xfrm>
          <a:prstGeom prst="downArrow">
            <a:avLst>
              <a:gd name="adj1" fmla="val 2565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57200" y="3886200"/>
            <a:ext cx="2819400" cy="1015640"/>
          </a:xfrm>
          <a:prstGeom prst="rect">
            <a:avLst/>
          </a:prstGeom>
          <a:solidFill>
            <a:schemeClr val="bg1"/>
          </a:solidFill>
          <a:ln>
            <a:solidFill>
              <a:schemeClr val="tx1"/>
            </a:solidFill>
          </a:ln>
        </p:spPr>
        <p:txBody>
          <a:bodyPr wrap="square" lIns="91418" tIns="45709" rIns="91418" bIns="45709" rtlCol="0">
            <a:spAutoFit/>
          </a:bodyPr>
          <a:lstStyle/>
          <a:p>
            <a:pPr marL="457092" indent="-457092">
              <a:buFont typeface="Wingdings" pitchFamily="2" charset="2"/>
              <a:buChar char="v"/>
            </a:pPr>
            <a:endParaRPr lang="en-US" sz="1600" dirty="0" smtClean="0">
              <a:ln>
                <a:solidFill>
                  <a:schemeClr val="tx1"/>
                </a:solidFill>
              </a:ln>
              <a:latin typeface="Comic Sans MS" pitchFamily="66" charset="0"/>
            </a:endParaRPr>
          </a:p>
          <a:p>
            <a:pPr marL="457092" indent="-457092" algn="ctr"/>
            <a:r>
              <a:rPr lang="en-US" sz="1400" dirty="0" smtClean="0">
                <a:ln>
                  <a:solidFill>
                    <a:schemeClr val="tx1"/>
                  </a:solidFill>
                </a:ln>
                <a:latin typeface="Comic Sans MS" pitchFamily="66" charset="0"/>
              </a:rPr>
              <a:t>Outfall with channel to stream. </a:t>
            </a:r>
          </a:p>
          <a:p>
            <a:pPr marL="457092" indent="-457092" algn="ctr"/>
            <a:r>
              <a:rPr lang="en-US" sz="1400" dirty="0" smtClean="0">
                <a:ln>
                  <a:solidFill>
                    <a:schemeClr val="tx1"/>
                  </a:solidFill>
                </a:ln>
                <a:latin typeface="Comic Sans MS" pitchFamily="66" charset="0"/>
              </a:rPr>
              <a:t> Notice of any concern?</a:t>
            </a:r>
            <a:endParaRPr lang="en-US" sz="1600" dirty="0" smtClean="0">
              <a:ln>
                <a:solidFill>
                  <a:schemeClr val="tx1"/>
                </a:solidFill>
              </a:ln>
              <a:latin typeface="Comic Sans MS" pitchFamily="66" charset="0"/>
            </a:endParaRPr>
          </a:p>
          <a:p>
            <a:pPr marL="457092" indent="-457092"/>
            <a:endParaRPr lang="en-US" sz="1600" dirty="0" smtClean="0">
              <a:ln>
                <a:solidFill>
                  <a:schemeClr val="tx1"/>
                </a:solidFill>
              </a:ln>
              <a:latin typeface="Comic Sans MS" pitchFamily="66" charset="0"/>
            </a:endParaRPr>
          </a:p>
        </p:txBody>
      </p:sp>
      <p:cxnSp>
        <p:nvCxnSpPr>
          <p:cNvPr id="21" name="Straight Arrow Connector 20"/>
          <p:cNvCxnSpPr/>
          <p:nvPr/>
        </p:nvCxnSpPr>
        <p:spPr>
          <a:xfrm flipV="1">
            <a:off x="3276600" y="1752600"/>
            <a:ext cx="1676400" cy="2286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62200" y="6096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971800" y="2590800"/>
            <a:ext cx="5791200" cy="32766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76600" y="4038600"/>
            <a:ext cx="2667000" cy="76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86400" y="3505200"/>
            <a:ext cx="2134367" cy="369332"/>
          </a:xfrm>
          <a:prstGeom prst="rect">
            <a:avLst/>
          </a:prstGeom>
          <a:noFill/>
        </p:spPr>
        <p:txBody>
          <a:bodyPr wrap="none" rtlCol="0">
            <a:spAutoFit/>
          </a:bodyPr>
          <a:lstStyle/>
          <a:p>
            <a:r>
              <a:rPr lang="en-US" b="1" dirty="0" smtClean="0">
                <a:solidFill>
                  <a:schemeClr val="bg1"/>
                </a:solidFill>
              </a:rPr>
              <a:t>Outfall ID -  ST12500</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3" name="Picture 2" descr="C:\INXIND034039NeighObliq9855N_120316-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 name="Picture 2" descr="P:\MS4\Outfall pictures\Outfall Pictures\HC10250 Ditch Outfall Open Ditch to Hurricane Creek.jpg"/>
          <p:cNvPicPr>
            <a:picLocks noChangeAspect="1" noChangeArrowheads="1"/>
          </p:cNvPicPr>
          <p:nvPr/>
        </p:nvPicPr>
        <p:blipFill>
          <a:blip r:embed="rId4" cstate="print"/>
          <a:srcRect/>
          <a:stretch>
            <a:fillRect/>
          </a:stretch>
        </p:blipFill>
        <p:spPr bwMode="auto">
          <a:xfrm>
            <a:off x="381000" y="3886200"/>
            <a:ext cx="2647773" cy="1981200"/>
          </a:xfrm>
          <a:prstGeom prst="rect">
            <a:avLst/>
          </a:prstGeom>
          <a:noFill/>
          <a:ln>
            <a:solidFill>
              <a:schemeClr val="tx1"/>
            </a:solidFill>
          </a:ln>
        </p:spPr>
      </p:pic>
      <p:pic>
        <p:nvPicPr>
          <p:cNvPr id="2050" name="Picture 2" descr="P:\MS4\Outfall pictures\Outfall Pictures\HC10250 Photo 14 Ditich Outfall to Open Ditch to  Hurricane Creek.jpg"/>
          <p:cNvPicPr>
            <a:picLocks noChangeAspect="1" noChangeArrowheads="1"/>
          </p:cNvPicPr>
          <p:nvPr/>
        </p:nvPicPr>
        <p:blipFill>
          <a:blip r:embed="rId5" cstate="print"/>
          <a:srcRect/>
          <a:stretch>
            <a:fillRect/>
          </a:stretch>
        </p:blipFill>
        <p:spPr bwMode="auto">
          <a:xfrm>
            <a:off x="381000" y="381000"/>
            <a:ext cx="2647772" cy="1981200"/>
          </a:xfrm>
          <a:prstGeom prst="rect">
            <a:avLst/>
          </a:prstGeom>
          <a:noFill/>
          <a:ln>
            <a:solidFill>
              <a:schemeClr val="tx1"/>
            </a:solidFill>
          </a:ln>
        </p:spPr>
      </p:pic>
      <p:cxnSp>
        <p:nvCxnSpPr>
          <p:cNvPr id="6" name="Straight Arrow Connector 5"/>
          <p:cNvCxnSpPr>
            <a:stCxn id="2050" idx="3"/>
          </p:cNvCxnSpPr>
          <p:nvPr/>
        </p:nvCxnSpPr>
        <p:spPr>
          <a:xfrm>
            <a:off x="3028772" y="1371600"/>
            <a:ext cx="2000428"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048000" y="4572000"/>
            <a:ext cx="2438400" cy="152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il"/>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5" name="Title 1"/>
          <p:cNvSpPr>
            <a:spLocks noGrp="1"/>
          </p:cNvSpPr>
          <p:nvPr>
            <p:ph type="title"/>
          </p:nvPr>
        </p:nvSpPr>
        <p:spPr>
          <a:xfrm>
            <a:off x="533400" y="685800"/>
            <a:ext cx="8229600" cy="1143000"/>
          </a:xfrm>
        </p:spPr>
        <p:txBody>
          <a:bodyPr/>
          <a:lstStyle/>
          <a:p>
            <a:pPr algn="ctr"/>
            <a:r>
              <a:rPr lang="en-US" dirty="0" smtClean="0">
                <a:solidFill>
                  <a:schemeClr val="bg1"/>
                </a:solidFill>
              </a:rPr>
              <a:t>Our common cause…</a:t>
            </a:r>
            <a:endParaRPr lang="en-US" dirty="0">
              <a:solidFill>
                <a:schemeClr val="bg1"/>
              </a:solidFill>
            </a:endParaRPr>
          </a:p>
        </p:txBody>
      </p:sp>
      <p:sp>
        <p:nvSpPr>
          <p:cNvPr id="6" name="Content Placeholder 2"/>
          <p:cNvSpPr>
            <a:spLocks noGrp="1"/>
          </p:cNvSpPr>
          <p:nvPr>
            <p:ph idx="1"/>
          </p:nvPr>
        </p:nvSpPr>
        <p:spPr>
          <a:xfrm>
            <a:off x="1981200" y="1905000"/>
            <a:ext cx="5410200" cy="4389120"/>
          </a:xfrm>
          <a:ln>
            <a:noFill/>
          </a:ln>
        </p:spPr>
        <p:txBody>
          <a:bodyPr/>
          <a:lstStyle/>
          <a:p>
            <a:endParaRPr lang="en-US" dirty="0" smtClean="0"/>
          </a:p>
          <a:p>
            <a:pPr>
              <a:buNone/>
            </a:pPr>
            <a:r>
              <a:rPr lang="en-US" dirty="0" smtClean="0">
                <a:solidFill>
                  <a:schemeClr val="bg1"/>
                </a:solidFill>
              </a:rPr>
              <a:t>	A Storm Water Pollution Prevention Plan (SWPPP) or Municipal Separate Storm Sewer System (MS4) require an Illicit Discharge </a:t>
            </a:r>
            <a:r>
              <a:rPr lang="en-US" b="1" dirty="0" smtClean="0">
                <a:solidFill>
                  <a:schemeClr val="bg1"/>
                </a:solidFill>
              </a:rPr>
              <a:t>Detection Elimination </a:t>
            </a:r>
            <a:r>
              <a:rPr lang="en-US" dirty="0" smtClean="0">
                <a:solidFill>
                  <a:schemeClr val="bg1"/>
                </a:solidFill>
              </a:rPr>
              <a:t>(IDDE) Program. </a:t>
            </a:r>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3074" name="Picture 2" descr="C:\INXIND034040CommObliq7303N_12031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extBox 3"/>
          <p:cNvSpPr txBox="1"/>
          <p:nvPr/>
        </p:nvSpPr>
        <p:spPr>
          <a:xfrm>
            <a:off x="6248400" y="0"/>
            <a:ext cx="2895600" cy="800197"/>
          </a:xfrm>
          <a:prstGeom prst="rect">
            <a:avLst/>
          </a:prstGeom>
          <a:solidFill>
            <a:schemeClr val="bg1"/>
          </a:solidFill>
          <a:ln>
            <a:solidFill>
              <a:schemeClr val="tx1"/>
            </a:solidFill>
          </a:ln>
        </p:spPr>
        <p:txBody>
          <a:bodyPr wrap="square" lIns="91418" tIns="45709" rIns="91418" bIns="45709" rtlCol="0">
            <a:spAutoFit/>
          </a:bodyPr>
          <a:lstStyle/>
          <a:p>
            <a:pPr marL="457092" indent="-457092">
              <a:buFont typeface="Wingdings" pitchFamily="2" charset="2"/>
              <a:buChar char="v"/>
            </a:pPr>
            <a:endParaRPr lang="en-US" sz="1600" dirty="0" smtClean="0">
              <a:ln>
                <a:solidFill>
                  <a:schemeClr val="tx1"/>
                </a:solidFill>
              </a:ln>
              <a:latin typeface="Comic Sans MS" pitchFamily="66" charset="0"/>
            </a:endParaRPr>
          </a:p>
          <a:p>
            <a:pPr marL="457092" indent="-457092" algn="ctr"/>
            <a:r>
              <a:rPr lang="en-US" sz="1400" dirty="0" smtClean="0">
                <a:ln>
                  <a:solidFill>
                    <a:schemeClr val="tx1"/>
                  </a:solidFill>
                </a:ln>
                <a:latin typeface="Comic Sans MS" pitchFamily="66" charset="0"/>
              </a:rPr>
              <a:t>Why a concern for monitoring? </a:t>
            </a:r>
            <a:endParaRPr lang="en-US" sz="1600" dirty="0" smtClean="0">
              <a:ln>
                <a:solidFill>
                  <a:schemeClr val="tx1"/>
                </a:solidFill>
              </a:ln>
              <a:latin typeface="Comic Sans MS" pitchFamily="66" charset="0"/>
            </a:endParaRPr>
          </a:p>
          <a:p>
            <a:pPr marL="457092" indent="-457092"/>
            <a:endParaRPr lang="en-US" sz="1600" dirty="0" smtClean="0">
              <a:ln>
                <a:solidFill>
                  <a:schemeClr val="tx1"/>
                </a:solidFill>
              </a:ln>
              <a:latin typeface="Comic Sans MS" pitchFamily="66" charset="0"/>
            </a:endParaRPr>
          </a:p>
        </p:txBody>
      </p:sp>
      <p:sp>
        <p:nvSpPr>
          <p:cNvPr id="6" name="TextBox 5"/>
          <p:cNvSpPr txBox="1"/>
          <p:nvPr/>
        </p:nvSpPr>
        <p:spPr>
          <a:xfrm>
            <a:off x="7009633" y="5715000"/>
            <a:ext cx="892680" cy="369332"/>
          </a:xfrm>
          <a:prstGeom prst="rect">
            <a:avLst/>
          </a:prstGeom>
          <a:noFill/>
        </p:spPr>
        <p:txBody>
          <a:bodyPr wrap="none" rtlCol="0">
            <a:spAutoFit/>
          </a:bodyPr>
          <a:lstStyle/>
          <a:p>
            <a:r>
              <a:rPr lang="en-US" b="1" dirty="0" smtClean="0">
                <a:solidFill>
                  <a:srgbClr val="FF0000"/>
                </a:solidFill>
              </a:rPr>
              <a:t>Outfall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3074" name="Picture 2" descr="C:\INXIND034040CommObliq7303N_12031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7162800" y="228600"/>
            <a:ext cx="1447800" cy="800197"/>
          </a:xfrm>
          <a:prstGeom prst="rect">
            <a:avLst/>
          </a:prstGeom>
          <a:solidFill>
            <a:srgbClr val="FFFF00"/>
          </a:solidFill>
          <a:ln>
            <a:solidFill>
              <a:schemeClr val="tx1"/>
            </a:solidFill>
          </a:ln>
        </p:spPr>
        <p:txBody>
          <a:bodyPr wrap="square" lIns="91418" tIns="45709" rIns="91418" bIns="45709" rtlCol="0">
            <a:spAutoFit/>
          </a:bodyPr>
          <a:lstStyle/>
          <a:p>
            <a:pPr marL="457092" indent="-457092">
              <a:buFont typeface="Wingdings" pitchFamily="2" charset="2"/>
              <a:buChar char="v"/>
            </a:pPr>
            <a:endParaRPr lang="en-US" sz="1600" dirty="0" smtClean="0">
              <a:ln>
                <a:solidFill>
                  <a:schemeClr val="tx1"/>
                </a:solidFill>
              </a:ln>
              <a:latin typeface="Comic Sans MS" pitchFamily="66" charset="0"/>
            </a:endParaRPr>
          </a:p>
          <a:p>
            <a:pPr marL="457092" indent="-457092" algn="ctr"/>
            <a:r>
              <a:rPr lang="en-US" sz="1400" dirty="0" smtClean="0">
                <a:ln>
                  <a:solidFill>
                    <a:schemeClr val="tx1"/>
                  </a:solidFill>
                </a:ln>
                <a:latin typeface="Comic Sans MS" pitchFamily="66" charset="0"/>
              </a:rPr>
              <a:t>Run-off from? </a:t>
            </a:r>
            <a:endParaRPr lang="en-US" sz="1600" dirty="0" smtClean="0">
              <a:ln>
                <a:solidFill>
                  <a:schemeClr val="tx1"/>
                </a:solidFill>
              </a:ln>
              <a:latin typeface="Comic Sans MS" pitchFamily="66" charset="0"/>
            </a:endParaRPr>
          </a:p>
          <a:p>
            <a:pPr marL="457092" indent="-457092"/>
            <a:endParaRPr lang="en-US" sz="1600" dirty="0" smtClean="0">
              <a:ln>
                <a:solidFill>
                  <a:schemeClr val="tx1"/>
                </a:solidFill>
              </a:ln>
              <a:latin typeface="Comic Sans MS" pitchFamily="66" charset="0"/>
            </a:endParaRPr>
          </a:p>
        </p:txBody>
      </p:sp>
      <p:sp>
        <p:nvSpPr>
          <p:cNvPr id="6" name="TextBox 5"/>
          <p:cNvSpPr txBox="1"/>
          <p:nvPr/>
        </p:nvSpPr>
        <p:spPr>
          <a:xfrm>
            <a:off x="5257800" y="2514600"/>
            <a:ext cx="1814599" cy="369332"/>
          </a:xfrm>
          <a:prstGeom prst="rect">
            <a:avLst/>
          </a:prstGeom>
          <a:noFill/>
        </p:spPr>
        <p:txBody>
          <a:bodyPr wrap="none" rtlCol="0">
            <a:spAutoFit/>
          </a:bodyPr>
          <a:lstStyle/>
          <a:p>
            <a:r>
              <a:rPr lang="en-US" b="1" dirty="0" smtClean="0">
                <a:solidFill>
                  <a:schemeClr val="bg1"/>
                </a:solidFill>
              </a:rPr>
              <a:t>Remediation Site</a:t>
            </a:r>
            <a:endParaRPr lang="en-US" b="1" dirty="0">
              <a:solidFill>
                <a:schemeClr val="bg1"/>
              </a:solidFill>
            </a:endParaRPr>
          </a:p>
        </p:txBody>
      </p:sp>
      <p:sp>
        <p:nvSpPr>
          <p:cNvPr id="7" name="TextBox 6"/>
          <p:cNvSpPr txBox="1"/>
          <p:nvPr/>
        </p:nvSpPr>
        <p:spPr>
          <a:xfrm>
            <a:off x="990600" y="457200"/>
            <a:ext cx="1975477" cy="369332"/>
          </a:xfrm>
          <a:prstGeom prst="rect">
            <a:avLst/>
          </a:prstGeom>
          <a:noFill/>
        </p:spPr>
        <p:txBody>
          <a:bodyPr wrap="none" rtlCol="0">
            <a:spAutoFit/>
          </a:bodyPr>
          <a:lstStyle/>
          <a:p>
            <a:r>
              <a:rPr lang="en-US" b="1" dirty="0" smtClean="0">
                <a:solidFill>
                  <a:schemeClr val="bg1"/>
                </a:solidFill>
              </a:rPr>
              <a:t>Industrial Complex</a:t>
            </a:r>
            <a:endParaRPr lang="en-US" b="1" dirty="0">
              <a:solidFill>
                <a:schemeClr val="bg1"/>
              </a:solidFill>
            </a:endParaRPr>
          </a:p>
        </p:txBody>
      </p:sp>
      <p:sp>
        <p:nvSpPr>
          <p:cNvPr id="8" name="TextBox 7"/>
          <p:cNvSpPr txBox="1"/>
          <p:nvPr/>
        </p:nvSpPr>
        <p:spPr>
          <a:xfrm>
            <a:off x="1981200" y="2286000"/>
            <a:ext cx="1463862" cy="369332"/>
          </a:xfrm>
          <a:prstGeom prst="rect">
            <a:avLst/>
          </a:prstGeom>
          <a:noFill/>
        </p:spPr>
        <p:txBody>
          <a:bodyPr wrap="none" rtlCol="0">
            <a:spAutoFit/>
          </a:bodyPr>
          <a:lstStyle/>
          <a:p>
            <a:r>
              <a:rPr lang="en-US" b="1" dirty="0" smtClean="0">
                <a:solidFill>
                  <a:schemeClr val="bg1"/>
                </a:solidFill>
              </a:rPr>
              <a:t>Agri-Business</a:t>
            </a:r>
            <a:endParaRPr lang="en-US" b="1" dirty="0">
              <a:solidFill>
                <a:schemeClr val="bg1"/>
              </a:solidFill>
            </a:endParaRPr>
          </a:p>
        </p:txBody>
      </p:sp>
      <p:sp>
        <p:nvSpPr>
          <p:cNvPr id="9" name="TextBox 8"/>
          <p:cNvSpPr txBox="1"/>
          <p:nvPr/>
        </p:nvSpPr>
        <p:spPr>
          <a:xfrm>
            <a:off x="1676400" y="3276600"/>
            <a:ext cx="1406795" cy="923330"/>
          </a:xfrm>
          <a:prstGeom prst="rect">
            <a:avLst/>
          </a:prstGeom>
          <a:noFill/>
        </p:spPr>
        <p:txBody>
          <a:bodyPr wrap="none" rtlCol="0">
            <a:spAutoFit/>
          </a:bodyPr>
          <a:lstStyle/>
          <a:p>
            <a:pPr algn="ctr"/>
            <a:r>
              <a:rPr lang="en-US" b="1" dirty="0" smtClean="0">
                <a:solidFill>
                  <a:schemeClr val="bg1"/>
                </a:solidFill>
              </a:rPr>
              <a:t>Commercial </a:t>
            </a:r>
          </a:p>
          <a:p>
            <a:pPr algn="ctr"/>
            <a:r>
              <a:rPr lang="en-US" b="1" dirty="0" smtClean="0">
                <a:solidFill>
                  <a:schemeClr val="bg1"/>
                </a:solidFill>
              </a:rPr>
              <a:t>&amp; </a:t>
            </a:r>
          </a:p>
          <a:p>
            <a:pPr algn="ctr"/>
            <a:r>
              <a:rPr lang="en-US" b="1" dirty="0" smtClean="0">
                <a:solidFill>
                  <a:schemeClr val="bg1"/>
                </a:solidFill>
              </a:rPr>
              <a:t>Construction</a:t>
            </a:r>
            <a:endParaRPr lang="en-US" b="1" dirty="0">
              <a:solidFill>
                <a:schemeClr val="bg1"/>
              </a:solidFill>
            </a:endParaRPr>
          </a:p>
        </p:txBody>
      </p:sp>
      <p:sp>
        <p:nvSpPr>
          <p:cNvPr id="10" name="TextBox 9"/>
          <p:cNvSpPr txBox="1"/>
          <p:nvPr/>
        </p:nvSpPr>
        <p:spPr>
          <a:xfrm>
            <a:off x="5715000" y="4419600"/>
            <a:ext cx="1240340" cy="369332"/>
          </a:xfrm>
          <a:prstGeom prst="rect">
            <a:avLst/>
          </a:prstGeom>
          <a:noFill/>
        </p:spPr>
        <p:txBody>
          <a:bodyPr wrap="none" rtlCol="0">
            <a:spAutoFit/>
          </a:bodyPr>
          <a:lstStyle/>
          <a:p>
            <a:r>
              <a:rPr lang="en-US" b="1" dirty="0" smtClean="0">
                <a:solidFill>
                  <a:schemeClr val="bg1"/>
                </a:solidFill>
              </a:rPr>
              <a:t>Residential</a:t>
            </a:r>
            <a:endParaRPr lang="en-US" b="1" dirty="0">
              <a:solidFill>
                <a:schemeClr val="bg1"/>
              </a:solidFill>
            </a:endParaRPr>
          </a:p>
        </p:txBody>
      </p:sp>
      <p:sp>
        <p:nvSpPr>
          <p:cNvPr id="11" name="TextBox 10"/>
          <p:cNvSpPr txBox="1"/>
          <p:nvPr/>
        </p:nvSpPr>
        <p:spPr>
          <a:xfrm>
            <a:off x="7772400" y="1524000"/>
            <a:ext cx="1145506" cy="369332"/>
          </a:xfrm>
          <a:prstGeom prst="rect">
            <a:avLst/>
          </a:prstGeom>
          <a:noFill/>
        </p:spPr>
        <p:txBody>
          <a:bodyPr wrap="none" rtlCol="0">
            <a:spAutoFit/>
          </a:bodyPr>
          <a:lstStyle/>
          <a:p>
            <a:r>
              <a:rPr lang="en-US" b="1" dirty="0" smtClean="0">
                <a:solidFill>
                  <a:schemeClr val="bg1"/>
                </a:solidFill>
              </a:rPr>
              <a:t>Industrial </a:t>
            </a:r>
            <a:endParaRPr lang="en-US" b="1" dirty="0">
              <a:solidFill>
                <a:schemeClr val="bg1"/>
              </a:solidFill>
            </a:endParaRPr>
          </a:p>
        </p:txBody>
      </p:sp>
      <p:sp>
        <p:nvSpPr>
          <p:cNvPr id="12" name="TextBox 11"/>
          <p:cNvSpPr txBox="1"/>
          <p:nvPr/>
        </p:nvSpPr>
        <p:spPr>
          <a:xfrm>
            <a:off x="7009633" y="5715000"/>
            <a:ext cx="892680" cy="369332"/>
          </a:xfrm>
          <a:prstGeom prst="rect">
            <a:avLst/>
          </a:prstGeom>
          <a:noFill/>
        </p:spPr>
        <p:txBody>
          <a:bodyPr wrap="none" rtlCol="0">
            <a:spAutoFit/>
          </a:bodyPr>
          <a:lstStyle/>
          <a:p>
            <a:r>
              <a:rPr lang="en-US" b="1" dirty="0" smtClean="0">
                <a:solidFill>
                  <a:srgbClr val="FF0000"/>
                </a:solidFill>
              </a:rPr>
              <a:t>Outfall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sp>
        <p:nvSpPr>
          <p:cNvPr id="3" name="TextBox 2"/>
          <p:cNvSpPr txBox="1"/>
          <p:nvPr/>
        </p:nvSpPr>
        <p:spPr>
          <a:xfrm>
            <a:off x="228600" y="228600"/>
            <a:ext cx="8534400" cy="1446528"/>
          </a:xfrm>
          <a:prstGeom prst="rect">
            <a:avLst/>
          </a:prstGeom>
          <a:noFill/>
        </p:spPr>
        <p:txBody>
          <a:bodyPr wrap="square" lIns="91418" tIns="45709" rIns="91418" bIns="45709" rtlCol="0">
            <a:spAutoFit/>
          </a:bodyPr>
          <a:lstStyle/>
          <a:p>
            <a:r>
              <a:rPr lang="en-US" sz="2400" b="1" dirty="0" smtClean="0">
                <a:ln>
                  <a:solidFill>
                    <a:schemeClr val="tx1"/>
                  </a:solidFill>
                </a:ln>
                <a:latin typeface="Comic Sans MS" pitchFamily="66" charset="0"/>
              </a:rPr>
              <a:t>Outfall Inspection</a:t>
            </a:r>
          </a:p>
          <a:p>
            <a:endParaRPr lang="en-US" sz="1600" dirty="0" smtClean="0">
              <a:ln>
                <a:solidFill>
                  <a:schemeClr val="tx1"/>
                </a:solidFill>
              </a:ln>
              <a:latin typeface="Comic Sans MS" pitchFamily="66" charset="0"/>
            </a:endParaRPr>
          </a:p>
          <a:p>
            <a:pPr marL="457092" indent="-457092">
              <a:buFont typeface="Wingdings" pitchFamily="2" charset="2"/>
              <a:buChar char="v"/>
            </a:pPr>
            <a:r>
              <a:rPr lang="en-US" sz="1600" dirty="0" smtClean="0">
                <a:ln>
                  <a:solidFill>
                    <a:schemeClr val="tx1"/>
                  </a:solidFill>
                </a:ln>
                <a:latin typeface="Comic Sans MS" pitchFamily="66" charset="0"/>
              </a:rPr>
              <a:t>Outfall Condition – Cracks, Stains, Odors , Is it dry or flowing.</a:t>
            </a:r>
          </a:p>
          <a:p>
            <a:pPr marL="457092" indent="-457092">
              <a:buFont typeface="Wingdings" pitchFamily="2" charset="2"/>
              <a:buChar char="v"/>
            </a:pPr>
            <a:endParaRPr lang="en-US" sz="1600" dirty="0" smtClean="0">
              <a:ln>
                <a:solidFill>
                  <a:schemeClr val="tx1"/>
                </a:solidFill>
              </a:ln>
              <a:latin typeface="Comic Sans MS" pitchFamily="66" charset="0"/>
            </a:endParaRPr>
          </a:p>
          <a:p>
            <a:pPr marL="457092" indent="-457092">
              <a:buFont typeface="Wingdings" pitchFamily="2" charset="2"/>
              <a:buChar char="v"/>
            </a:pPr>
            <a:r>
              <a:rPr lang="en-US" sz="1600" dirty="0" smtClean="0">
                <a:ln>
                  <a:solidFill>
                    <a:schemeClr val="tx1"/>
                  </a:solidFill>
                </a:ln>
                <a:latin typeface="Comic Sans MS" pitchFamily="66" charset="0"/>
              </a:rPr>
              <a:t>Abnormal Vegetation or Poor Pool Quality.	 </a:t>
            </a:r>
            <a:endParaRPr lang="en-US" sz="1600" b="1" dirty="0">
              <a:ln>
                <a:solidFill>
                  <a:schemeClr val="tx1"/>
                </a:solidFill>
              </a:ln>
              <a:solidFill>
                <a:schemeClr val="bg1"/>
              </a:solidFill>
              <a:latin typeface="Comic Sans MS" pitchFamily="66" charset="0"/>
            </a:endParaRPr>
          </a:p>
        </p:txBody>
      </p:sp>
      <p:sp>
        <p:nvSpPr>
          <p:cNvPr id="4" name="TextBox 3"/>
          <p:cNvSpPr txBox="1"/>
          <p:nvPr/>
        </p:nvSpPr>
        <p:spPr>
          <a:xfrm>
            <a:off x="304800" y="2133600"/>
            <a:ext cx="8534400" cy="461643"/>
          </a:xfrm>
          <a:prstGeom prst="rect">
            <a:avLst/>
          </a:prstGeom>
          <a:noFill/>
        </p:spPr>
        <p:txBody>
          <a:bodyPr wrap="square" lIns="91418" tIns="45709" rIns="91418" bIns="45709" rtlCol="0">
            <a:spAutoFit/>
          </a:bodyPr>
          <a:lstStyle/>
          <a:p>
            <a:r>
              <a:rPr lang="en-US" sz="2400" b="1" dirty="0" smtClean="0">
                <a:ln>
                  <a:solidFill>
                    <a:schemeClr val="tx1"/>
                  </a:solidFill>
                </a:ln>
                <a:latin typeface="Comic Sans MS" pitchFamily="66" charset="0"/>
              </a:rPr>
              <a:t>Outfall Testing – (with flow).</a:t>
            </a:r>
            <a:endParaRPr lang="en-US" sz="1600" b="1" dirty="0">
              <a:ln>
                <a:solidFill>
                  <a:schemeClr val="tx1"/>
                </a:solidFill>
              </a:ln>
              <a:solidFill>
                <a:schemeClr val="bg1"/>
              </a:solidFill>
              <a:latin typeface="Comic Sans MS" pitchFamily="66" charset="0"/>
            </a:endParaRPr>
          </a:p>
        </p:txBody>
      </p:sp>
      <p:sp>
        <p:nvSpPr>
          <p:cNvPr id="5" name="TextBox 4"/>
          <p:cNvSpPr txBox="1"/>
          <p:nvPr/>
        </p:nvSpPr>
        <p:spPr>
          <a:xfrm>
            <a:off x="762000" y="2819400"/>
            <a:ext cx="2819400" cy="3600964"/>
          </a:xfrm>
          <a:prstGeom prst="rect">
            <a:avLst/>
          </a:prstGeom>
          <a:solidFill>
            <a:srgbClr val="FFFF00"/>
          </a:solidFill>
          <a:ln w="22225">
            <a:solidFill>
              <a:schemeClr val="tx1"/>
            </a:solidFill>
          </a:ln>
        </p:spPr>
        <p:txBody>
          <a:bodyPr wrap="square" lIns="91418" tIns="45709" rIns="91418" bIns="45709" rtlCol="0">
            <a:spAutoFit/>
          </a:bodyPr>
          <a:lstStyle/>
          <a:p>
            <a:pPr algn="ctr"/>
            <a:r>
              <a:rPr lang="en-US" dirty="0" smtClean="0">
                <a:ln>
                  <a:solidFill>
                    <a:schemeClr val="tx1"/>
                  </a:solidFill>
                </a:ln>
                <a:latin typeface="Comic Sans MS" pitchFamily="66" charset="0"/>
              </a:rPr>
              <a:t>Testing Parameters</a:t>
            </a:r>
          </a:p>
          <a:p>
            <a:pPr algn="ctr"/>
            <a:endParaRPr lang="en-US" sz="1200" dirty="0" smtClean="0">
              <a:ln>
                <a:solidFill>
                  <a:schemeClr val="tx1"/>
                </a:solidFill>
              </a:ln>
              <a:latin typeface="Comic Sans MS" pitchFamily="66" charset="0"/>
            </a:endParaRPr>
          </a:p>
          <a:p>
            <a:pPr marL="566605">
              <a:buFont typeface="Wingdings" pitchFamily="2" charset="2"/>
              <a:buChar char="§"/>
            </a:pPr>
            <a:r>
              <a:rPr lang="en-US" dirty="0" smtClean="0">
                <a:ln>
                  <a:solidFill>
                    <a:schemeClr val="tx1"/>
                  </a:solidFill>
                </a:ln>
                <a:latin typeface="Comic Sans MS" pitchFamily="66" charset="0"/>
              </a:rPr>
              <a:t>  Temperature</a:t>
            </a:r>
          </a:p>
          <a:p>
            <a:pPr marL="566605">
              <a:buFont typeface="Wingdings" pitchFamily="2" charset="2"/>
              <a:buChar char="§"/>
            </a:pPr>
            <a:r>
              <a:rPr lang="en-US" dirty="0" smtClean="0">
                <a:ln>
                  <a:solidFill>
                    <a:schemeClr val="tx1"/>
                  </a:solidFill>
                </a:ln>
                <a:latin typeface="Comic Sans MS" pitchFamily="66" charset="0"/>
              </a:rPr>
              <a:t>   pH</a:t>
            </a:r>
          </a:p>
          <a:p>
            <a:pPr marL="566605">
              <a:buFont typeface="Wingdings" pitchFamily="2" charset="2"/>
              <a:buChar char="§"/>
            </a:pPr>
            <a:r>
              <a:rPr lang="en-US" dirty="0" smtClean="0">
                <a:ln>
                  <a:solidFill>
                    <a:schemeClr val="tx1"/>
                  </a:solidFill>
                </a:ln>
                <a:latin typeface="Comic Sans MS" pitchFamily="66" charset="0"/>
              </a:rPr>
              <a:t>   E. Coli</a:t>
            </a:r>
          </a:p>
          <a:p>
            <a:pPr marL="566605">
              <a:buFont typeface="Wingdings" pitchFamily="2" charset="2"/>
              <a:buChar char="§"/>
            </a:pPr>
            <a:r>
              <a:rPr lang="en-US" dirty="0" smtClean="0">
                <a:ln>
                  <a:solidFill>
                    <a:schemeClr val="tx1"/>
                  </a:solidFill>
                </a:ln>
                <a:latin typeface="Comic Sans MS" pitchFamily="66" charset="0"/>
              </a:rPr>
              <a:t>   Chlorine</a:t>
            </a:r>
          </a:p>
          <a:p>
            <a:pPr marL="566605">
              <a:buFont typeface="Wingdings" pitchFamily="2" charset="2"/>
              <a:buChar char="§"/>
            </a:pPr>
            <a:r>
              <a:rPr lang="en-US" dirty="0" smtClean="0">
                <a:ln>
                  <a:solidFill>
                    <a:schemeClr val="tx1"/>
                  </a:solidFill>
                </a:ln>
                <a:latin typeface="Comic Sans MS" pitchFamily="66" charset="0"/>
              </a:rPr>
              <a:t>   Ammonia</a:t>
            </a:r>
          </a:p>
          <a:p>
            <a:pPr marL="566605">
              <a:buFont typeface="Wingdings" pitchFamily="2" charset="2"/>
              <a:buChar char="§"/>
            </a:pPr>
            <a:r>
              <a:rPr lang="en-US" dirty="0" smtClean="0">
                <a:ln>
                  <a:solidFill>
                    <a:schemeClr val="tx1"/>
                  </a:solidFill>
                </a:ln>
                <a:latin typeface="Comic Sans MS" pitchFamily="66" charset="0"/>
              </a:rPr>
              <a:t>   Nitrate/Nitrite</a:t>
            </a:r>
          </a:p>
          <a:p>
            <a:pPr marL="566605">
              <a:buFont typeface="Wingdings" pitchFamily="2" charset="2"/>
              <a:buChar char="§"/>
            </a:pPr>
            <a:r>
              <a:rPr lang="en-US" dirty="0" smtClean="0">
                <a:ln>
                  <a:solidFill>
                    <a:schemeClr val="tx1"/>
                  </a:solidFill>
                </a:ln>
                <a:latin typeface="Comic Sans MS" pitchFamily="66" charset="0"/>
              </a:rPr>
              <a:t>   Hardness</a:t>
            </a:r>
          </a:p>
          <a:p>
            <a:pPr marL="566605">
              <a:buFont typeface="Wingdings" pitchFamily="2" charset="2"/>
              <a:buChar char="§"/>
            </a:pPr>
            <a:r>
              <a:rPr lang="en-US" dirty="0" smtClean="0">
                <a:ln>
                  <a:solidFill>
                    <a:schemeClr val="tx1"/>
                  </a:solidFill>
                </a:ln>
                <a:latin typeface="Comic Sans MS" pitchFamily="66" charset="0"/>
              </a:rPr>
              <a:t>   Turbidity</a:t>
            </a:r>
          </a:p>
          <a:p>
            <a:pPr marL="566605">
              <a:buFont typeface="Wingdings" pitchFamily="2" charset="2"/>
              <a:buChar char="§"/>
            </a:pPr>
            <a:r>
              <a:rPr lang="en-US" dirty="0" smtClean="0">
                <a:ln>
                  <a:solidFill>
                    <a:schemeClr val="tx1"/>
                  </a:solidFill>
                </a:ln>
                <a:latin typeface="Comic Sans MS" pitchFamily="66" charset="0"/>
              </a:rPr>
              <a:t>   Detergents </a:t>
            </a:r>
          </a:p>
          <a:p>
            <a:pPr marL="574675" lvl="1" indent="280988">
              <a:buFont typeface="Wingdings" pitchFamily="2" charset="2"/>
              <a:buChar char="§"/>
            </a:pPr>
            <a:r>
              <a:rPr lang="en-US" dirty="0" smtClean="0">
                <a:ln>
                  <a:solidFill>
                    <a:schemeClr val="tx1"/>
                  </a:solidFill>
                </a:ln>
                <a:latin typeface="Comic Sans MS" pitchFamily="66" charset="0"/>
              </a:rPr>
              <a:t>Phosphorus  </a:t>
            </a:r>
          </a:p>
          <a:p>
            <a:endParaRPr lang="en-US" dirty="0"/>
          </a:p>
        </p:txBody>
      </p:sp>
      <p:sp>
        <p:nvSpPr>
          <p:cNvPr id="6" name="TextBox 5"/>
          <p:cNvSpPr txBox="1"/>
          <p:nvPr/>
        </p:nvSpPr>
        <p:spPr>
          <a:xfrm>
            <a:off x="4876800" y="2743200"/>
            <a:ext cx="3429000" cy="3139299"/>
          </a:xfrm>
          <a:prstGeom prst="rect">
            <a:avLst/>
          </a:prstGeom>
          <a:solidFill>
            <a:srgbClr val="FFC000"/>
          </a:solidFill>
          <a:ln w="22225">
            <a:solidFill>
              <a:schemeClr val="tx1"/>
            </a:solidFill>
          </a:ln>
        </p:spPr>
        <p:txBody>
          <a:bodyPr wrap="square" lIns="91418" tIns="45709" rIns="91418" bIns="45709" rtlCol="0">
            <a:spAutoFit/>
          </a:bodyPr>
          <a:lstStyle/>
          <a:p>
            <a:r>
              <a:rPr lang="en-US" b="1" dirty="0" smtClean="0">
                <a:latin typeface="Comic Sans MS" pitchFamily="66" charset="0"/>
              </a:rPr>
              <a:t>Testing standards are based upon current Indiana Water Quality Standards.</a:t>
            </a:r>
          </a:p>
          <a:p>
            <a:endParaRPr lang="en-US" b="1" dirty="0" smtClean="0">
              <a:latin typeface="Comic Sans MS" pitchFamily="66" charset="0"/>
            </a:endParaRPr>
          </a:p>
          <a:p>
            <a:r>
              <a:rPr lang="en-US" b="1" dirty="0" smtClean="0">
                <a:latin typeface="Comic Sans MS" pitchFamily="66" charset="0"/>
              </a:rPr>
              <a:t>Test kits are the standard  along with visual observation of color &amp; smell.  </a:t>
            </a:r>
          </a:p>
          <a:p>
            <a:endParaRPr lang="en-US" b="1" dirty="0" smtClean="0">
              <a:latin typeface="Comic Sans MS" pitchFamily="66" charset="0"/>
            </a:endParaRPr>
          </a:p>
          <a:p>
            <a:r>
              <a:rPr lang="en-US" b="1" dirty="0" smtClean="0">
                <a:latin typeface="Comic Sans MS" pitchFamily="66" charset="0"/>
              </a:rPr>
              <a:t>WWTP – Provides advanced E.Coli testing in their lab for the MS4.</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sp>
        <p:nvSpPr>
          <p:cNvPr id="3" name="TextBox 2"/>
          <p:cNvSpPr txBox="1"/>
          <p:nvPr/>
        </p:nvSpPr>
        <p:spPr>
          <a:xfrm>
            <a:off x="228600" y="228600"/>
            <a:ext cx="8534400" cy="1446528"/>
          </a:xfrm>
          <a:prstGeom prst="rect">
            <a:avLst/>
          </a:prstGeom>
          <a:noFill/>
        </p:spPr>
        <p:txBody>
          <a:bodyPr wrap="square" lIns="91418" tIns="45709" rIns="91418" bIns="45709" rtlCol="0">
            <a:spAutoFit/>
          </a:bodyPr>
          <a:lstStyle/>
          <a:p>
            <a:r>
              <a:rPr lang="en-US" sz="2400" b="1" dirty="0" smtClean="0">
                <a:ln>
                  <a:solidFill>
                    <a:schemeClr val="tx1"/>
                  </a:solidFill>
                </a:ln>
                <a:latin typeface="Comic Sans MS" pitchFamily="66" charset="0"/>
              </a:rPr>
              <a:t>Outfall Inspection</a:t>
            </a:r>
          </a:p>
          <a:p>
            <a:endParaRPr lang="en-US" sz="1600" dirty="0" smtClean="0">
              <a:ln>
                <a:solidFill>
                  <a:schemeClr val="tx1"/>
                </a:solidFill>
              </a:ln>
              <a:latin typeface="Comic Sans MS" pitchFamily="66" charset="0"/>
            </a:endParaRPr>
          </a:p>
          <a:p>
            <a:pPr marL="457092" indent="-457092">
              <a:buFont typeface="Wingdings" pitchFamily="2" charset="2"/>
              <a:buChar char="v"/>
            </a:pPr>
            <a:r>
              <a:rPr lang="en-US" sz="1600" dirty="0" smtClean="0">
                <a:ln>
                  <a:solidFill>
                    <a:schemeClr val="tx1"/>
                  </a:solidFill>
                </a:ln>
                <a:latin typeface="Comic Sans MS" pitchFamily="66" charset="0"/>
              </a:rPr>
              <a:t>Outfall Condition – Cracks, Stains, Odors , Is it dry or flowing.</a:t>
            </a:r>
          </a:p>
          <a:p>
            <a:pPr marL="457092" indent="-457092">
              <a:buFont typeface="Wingdings" pitchFamily="2" charset="2"/>
              <a:buChar char="v"/>
            </a:pPr>
            <a:endParaRPr lang="en-US" sz="1600" dirty="0" smtClean="0">
              <a:ln>
                <a:solidFill>
                  <a:schemeClr val="tx1"/>
                </a:solidFill>
              </a:ln>
              <a:latin typeface="Comic Sans MS" pitchFamily="66" charset="0"/>
            </a:endParaRPr>
          </a:p>
          <a:p>
            <a:pPr marL="457092" indent="-457092">
              <a:buFont typeface="Wingdings" pitchFamily="2" charset="2"/>
              <a:buChar char="v"/>
            </a:pPr>
            <a:r>
              <a:rPr lang="en-US" sz="1600" dirty="0" smtClean="0">
                <a:ln>
                  <a:solidFill>
                    <a:schemeClr val="tx1"/>
                  </a:solidFill>
                </a:ln>
                <a:latin typeface="Comic Sans MS" pitchFamily="66" charset="0"/>
              </a:rPr>
              <a:t>Abnormal Vegetation or Poor Pool Quality.	 </a:t>
            </a:r>
            <a:endParaRPr lang="en-US" sz="1600" b="1" dirty="0">
              <a:ln>
                <a:solidFill>
                  <a:schemeClr val="tx1"/>
                </a:solidFill>
              </a:ln>
              <a:solidFill>
                <a:schemeClr val="bg1"/>
              </a:solidFill>
              <a:latin typeface="Comic Sans MS" pitchFamily="66" charset="0"/>
            </a:endParaRPr>
          </a:p>
        </p:txBody>
      </p:sp>
      <p:sp>
        <p:nvSpPr>
          <p:cNvPr id="4" name="TextBox 3"/>
          <p:cNvSpPr txBox="1"/>
          <p:nvPr/>
        </p:nvSpPr>
        <p:spPr>
          <a:xfrm>
            <a:off x="304800" y="2133600"/>
            <a:ext cx="8534400" cy="461643"/>
          </a:xfrm>
          <a:prstGeom prst="rect">
            <a:avLst/>
          </a:prstGeom>
          <a:noFill/>
        </p:spPr>
        <p:txBody>
          <a:bodyPr wrap="square" lIns="91418" tIns="45709" rIns="91418" bIns="45709" rtlCol="0">
            <a:spAutoFit/>
          </a:bodyPr>
          <a:lstStyle/>
          <a:p>
            <a:r>
              <a:rPr lang="en-US" sz="2400" b="1" dirty="0" smtClean="0">
                <a:ln>
                  <a:solidFill>
                    <a:schemeClr val="tx1"/>
                  </a:solidFill>
                </a:ln>
                <a:latin typeface="Comic Sans MS" pitchFamily="66" charset="0"/>
              </a:rPr>
              <a:t>Outfall Testing – (with flow).</a:t>
            </a:r>
            <a:endParaRPr lang="en-US" sz="1600" b="1" dirty="0">
              <a:ln>
                <a:solidFill>
                  <a:schemeClr val="tx1"/>
                </a:solidFill>
              </a:ln>
              <a:solidFill>
                <a:schemeClr val="bg1"/>
              </a:solidFill>
              <a:latin typeface="Comic Sans MS" pitchFamily="66" charset="0"/>
            </a:endParaRPr>
          </a:p>
        </p:txBody>
      </p:sp>
      <p:sp>
        <p:nvSpPr>
          <p:cNvPr id="5" name="TextBox 4"/>
          <p:cNvSpPr txBox="1"/>
          <p:nvPr/>
        </p:nvSpPr>
        <p:spPr>
          <a:xfrm>
            <a:off x="762000" y="2819400"/>
            <a:ext cx="2819400" cy="3600964"/>
          </a:xfrm>
          <a:prstGeom prst="rect">
            <a:avLst/>
          </a:prstGeom>
          <a:solidFill>
            <a:srgbClr val="FFFF00"/>
          </a:solidFill>
          <a:ln w="22225">
            <a:solidFill>
              <a:schemeClr val="tx1"/>
            </a:solidFill>
          </a:ln>
        </p:spPr>
        <p:txBody>
          <a:bodyPr wrap="square" lIns="91418" tIns="45709" rIns="91418" bIns="45709" rtlCol="0">
            <a:spAutoFit/>
          </a:bodyPr>
          <a:lstStyle/>
          <a:p>
            <a:pPr algn="ctr"/>
            <a:r>
              <a:rPr lang="en-US" dirty="0" smtClean="0">
                <a:ln>
                  <a:solidFill>
                    <a:schemeClr val="tx1"/>
                  </a:solidFill>
                </a:ln>
                <a:latin typeface="Comic Sans MS" pitchFamily="66" charset="0"/>
              </a:rPr>
              <a:t>Testing Parameters</a:t>
            </a:r>
          </a:p>
          <a:p>
            <a:pPr algn="ctr"/>
            <a:endParaRPr lang="en-US" sz="1200" dirty="0" smtClean="0">
              <a:ln>
                <a:solidFill>
                  <a:schemeClr val="tx1"/>
                </a:solidFill>
              </a:ln>
              <a:latin typeface="Comic Sans MS" pitchFamily="66" charset="0"/>
            </a:endParaRPr>
          </a:p>
          <a:p>
            <a:pPr marL="566605">
              <a:buFont typeface="Wingdings" pitchFamily="2" charset="2"/>
              <a:buChar char="§"/>
            </a:pPr>
            <a:r>
              <a:rPr lang="en-US" dirty="0" smtClean="0">
                <a:ln>
                  <a:solidFill>
                    <a:schemeClr val="tx1"/>
                  </a:solidFill>
                </a:ln>
                <a:latin typeface="Comic Sans MS" pitchFamily="66" charset="0"/>
              </a:rPr>
              <a:t>  Temperature</a:t>
            </a:r>
          </a:p>
          <a:p>
            <a:pPr marL="566605">
              <a:buFont typeface="Wingdings" pitchFamily="2" charset="2"/>
              <a:buChar char="§"/>
            </a:pPr>
            <a:r>
              <a:rPr lang="en-US" dirty="0" smtClean="0">
                <a:ln>
                  <a:solidFill>
                    <a:schemeClr val="tx1"/>
                  </a:solidFill>
                </a:ln>
                <a:latin typeface="Comic Sans MS" pitchFamily="66" charset="0"/>
              </a:rPr>
              <a:t>   pH</a:t>
            </a:r>
          </a:p>
          <a:p>
            <a:pPr marL="566605">
              <a:buFont typeface="Wingdings" pitchFamily="2" charset="2"/>
              <a:buChar char="§"/>
            </a:pPr>
            <a:r>
              <a:rPr lang="en-US" dirty="0" smtClean="0">
                <a:ln>
                  <a:solidFill>
                    <a:schemeClr val="tx1"/>
                  </a:solidFill>
                </a:ln>
                <a:latin typeface="Comic Sans MS" pitchFamily="66" charset="0"/>
              </a:rPr>
              <a:t>   E. Coli</a:t>
            </a:r>
          </a:p>
          <a:p>
            <a:pPr marL="566605">
              <a:buFont typeface="Wingdings" pitchFamily="2" charset="2"/>
              <a:buChar char="§"/>
            </a:pPr>
            <a:r>
              <a:rPr lang="en-US" dirty="0" smtClean="0">
                <a:ln>
                  <a:solidFill>
                    <a:schemeClr val="tx1"/>
                  </a:solidFill>
                </a:ln>
                <a:latin typeface="Comic Sans MS" pitchFamily="66" charset="0"/>
              </a:rPr>
              <a:t>   Chlorine</a:t>
            </a:r>
          </a:p>
          <a:p>
            <a:pPr marL="566605">
              <a:buFont typeface="Wingdings" pitchFamily="2" charset="2"/>
              <a:buChar char="§"/>
            </a:pPr>
            <a:r>
              <a:rPr lang="en-US" dirty="0" smtClean="0">
                <a:ln>
                  <a:solidFill>
                    <a:schemeClr val="tx1"/>
                  </a:solidFill>
                </a:ln>
                <a:latin typeface="Comic Sans MS" pitchFamily="66" charset="0"/>
              </a:rPr>
              <a:t>   Ammonia</a:t>
            </a:r>
          </a:p>
          <a:p>
            <a:pPr marL="566605">
              <a:buFont typeface="Wingdings" pitchFamily="2" charset="2"/>
              <a:buChar char="§"/>
            </a:pPr>
            <a:r>
              <a:rPr lang="en-US" dirty="0" smtClean="0">
                <a:ln>
                  <a:solidFill>
                    <a:schemeClr val="tx1"/>
                  </a:solidFill>
                </a:ln>
                <a:latin typeface="Comic Sans MS" pitchFamily="66" charset="0"/>
              </a:rPr>
              <a:t>   Nitrate/Nitrite</a:t>
            </a:r>
          </a:p>
          <a:p>
            <a:pPr marL="566605">
              <a:buFont typeface="Wingdings" pitchFamily="2" charset="2"/>
              <a:buChar char="§"/>
            </a:pPr>
            <a:r>
              <a:rPr lang="en-US" dirty="0" smtClean="0">
                <a:ln>
                  <a:solidFill>
                    <a:schemeClr val="tx1"/>
                  </a:solidFill>
                </a:ln>
                <a:latin typeface="Comic Sans MS" pitchFamily="66" charset="0"/>
              </a:rPr>
              <a:t>   Hardness</a:t>
            </a:r>
          </a:p>
          <a:p>
            <a:pPr marL="566605">
              <a:buFont typeface="Wingdings" pitchFamily="2" charset="2"/>
              <a:buChar char="§"/>
            </a:pPr>
            <a:r>
              <a:rPr lang="en-US" dirty="0" smtClean="0">
                <a:ln>
                  <a:solidFill>
                    <a:schemeClr val="tx1"/>
                  </a:solidFill>
                </a:ln>
                <a:latin typeface="Comic Sans MS" pitchFamily="66" charset="0"/>
              </a:rPr>
              <a:t>   Turbidity</a:t>
            </a:r>
          </a:p>
          <a:p>
            <a:pPr marL="566605">
              <a:buFont typeface="Wingdings" pitchFamily="2" charset="2"/>
              <a:buChar char="§"/>
            </a:pPr>
            <a:r>
              <a:rPr lang="en-US" dirty="0" smtClean="0">
                <a:ln>
                  <a:solidFill>
                    <a:schemeClr val="tx1"/>
                  </a:solidFill>
                </a:ln>
                <a:latin typeface="Comic Sans MS" pitchFamily="66" charset="0"/>
              </a:rPr>
              <a:t>   Detergents </a:t>
            </a:r>
          </a:p>
          <a:p>
            <a:pPr marL="565150" indent="290513">
              <a:buFont typeface="Wingdings" pitchFamily="2" charset="2"/>
              <a:buChar char="§"/>
            </a:pPr>
            <a:r>
              <a:rPr lang="en-US" dirty="0" smtClean="0">
                <a:ln>
                  <a:solidFill>
                    <a:schemeClr val="tx1"/>
                  </a:solidFill>
                </a:ln>
                <a:latin typeface="Comic Sans MS" pitchFamily="66" charset="0"/>
              </a:rPr>
              <a:t> Phosphorus</a:t>
            </a:r>
          </a:p>
          <a:p>
            <a:endParaRPr lang="en-US" dirty="0"/>
          </a:p>
        </p:txBody>
      </p:sp>
      <p:sp>
        <p:nvSpPr>
          <p:cNvPr id="6" name="TextBox 5"/>
          <p:cNvSpPr txBox="1"/>
          <p:nvPr/>
        </p:nvSpPr>
        <p:spPr>
          <a:xfrm>
            <a:off x="4876800" y="2743200"/>
            <a:ext cx="3429000" cy="3139299"/>
          </a:xfrm>
          <a:prstGeom prst="rect">
            <a:avLst/>
          </a:prstGeom>
          <a:solidFill>
            <a:srgbClr val="FFC000"/>
          </a:solidFill>
          <a:ln w="22225">
            <a:solidFill>
              <a:schemeClr val="tx1"/>
            </a:solidFill>
          </a:ln>
        </p:spPr>
        <p:txBody>
          <a:bodyPr wrap="square" lIns="91418" tIns="45709" rIns="91418" bIns="45709" rtlCol="0">
            <a:spAutoFit/>
          </a:bodyPr>
          <a:lstStyle/>
          <a:p>
            <a:r>
              <a:rPr lang="en-US" b="1" dirty="0" smtClean="0">
                <a:latin typeface="Comic Sans MS" pitchFamily="66" charset="0"/>
              </a:rPr>
              <a:t>Testing standards are based upon current Indiana Water Quality Standards.</a:t>
            </a:r>
          </a:p>
          <a:p>
            <a:endParaRPr lang="en-US" b="1" dirty="0" smtClean="0">
              <a:latin typeface="Comic Sans MS" pitchFamily="66" charset="0"/>
            </a:endParaRPr>
          </a:p>
          <a:p>
            <a:r>
              <a:rPr lang="en-US" b="1" dirty="0" smtClean="0">
                <a:latin typeface="Comic Sans MS" pitchFamily="66" charset="0"/>
              </a:rPr>
              <a:t>Test kits are the standard  along with visual observation of color &amp; smell.  </a:t>
            </a:r>
          </a:p>
          <a:p>
            <a:endParaRPr lang="en-US" b="1" dirty="0" smtClean="0">
              <a:latin typeface="Comic Sans MS" pitchFamily="66" charset="0"/>
            </a:endParaRPr>
          </a:p>
          <a:p>
            <a:r>
              <a:rPr lang="en-US" b="1" dirty="0" smtClean="0">
                <a:latin typeface="Comic Sans MS" pitchFamily="66" charset="0"/>
              </a:rPr>
              <a:t>WWTP – Provides advanced E.Coli testing in their lab for the MS4.</a:t>
            </a:r>
            <a:endParaRPr lang="en-US" b="1" dirty="0">
              <a:latin typeface="Comic Sans MS" pitchFamily="66" charset="0"/>
            </a:endParaRPr>
          </a:p>
        </p:txBody>
      </p:sp>
      <p:pic>
        <p:nvPicPr>
          <p:cNvPr id="8" name="Picture 2" descr="C:\Documents and Settings\rdewitt\My Documents\My Pictures\Test kit photo.jpg"/>
          <p:cNvPicPr>
            <a:picLocks noChangeAspect="1" noChangeArrowheads="1"/>
          </p:cNvPicPr>
          <p:nvPr/>
        </p:nvPicPr>
        <p:blipFill>
          <a:blip r:embed="rId3" cstate="print"/>
          <a:srcRect/>
          <a:stretch>
            <a:fillRect/>
          </a:stretch>
        </p:blipFill>
        <p:spPr bwMode="auto">
          <a:xfrm>
            <a:off x="1219200" y="1371600"/>
            <a:ext cx="6436601" cy="3620588"/>
          </a:xfrm>
          <a:prstGeom prst="rect">
            <a:avLst/>
          </a:prstGeom>
          <a:noFill/>
          <a:ln w="15875">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sp>
        <p:nvSpPr>
          <p:cNvPr id="3" name="TextBox 2"/>
          <p:cNvSpPr txBox="1"/>
          <p:nvPr/>
        </p:nvSpPr>
        <p:spPr>
          <a:xfrm>
            <a:off x="228600" y="228600"/>
            <a:ext cx="8534400" cy="1446528"/>
          </a:xfrm>
          <a:prstGeom prst="rect">
            <a:avLst/>
          </a:prstGeom>
          <a:noFill/>
        </p:spPr>
        <p:txBody>
          <a:bodyPr wrap="square" lIns="91418" tIns="45709" rIns="91418" bIns="45709" rtlCol="0">
            <a:spAutoFit/>
          </a:bodyPr>
          <a:lstStyle/>
          <a:p>
            <a:r>
              <a:rPr lang="en-US" sz="2400" b="1" dirty="0" smtClean="0">
                <a:ln>
                  <a:solidFill>
                    <a:schemeClr val="tx1"/>
                  </a:solidFill>
                </a:ln>
                <a:latin typeface="Comic Sans MS" pitchFamily="66" charset="0"/>
              </a:rPr>
              <a:t>Outfall Inspection</a:t>
            </a:r>
          </a:p>
          <a:p>
            <a:endParaRPr lang="en-US" sz="1600" dirty="0" smtClean="0">
              <a:ln>
                <a:solidFill>
                  <a:schemeClr val="tx1"/>
                </a:solidFill>
              </a:ln>
              <a:latin typeface="Comic Sans MS" pitchFamily="66" charset="0"/>
            </a:endParaRPr>
          </a:p>
          <a:p>
            <a:pPr marL="457092" indent="-457092">
              <a:buFont typeface="Wingdings" pitchFamily="2" charset="2"/>
              <a:buChar char="v"/>
            </a:pPr>
            <a:r>
              <a:rPr lang="en-US" sz="1600" dirty="0" smtClean="0">
                <a:ln>
                  <a:solidFill>
                    <a:schemeClr val="tx1"/>
                  </a:solidFill>
                </a:ln>
                <a:latin typeface="Comic Sans MS" pitchFamily="66" charset="0"/>
              </a:rPr>
              <a:t>Outfall Condition – Cracks, Stains, Odors , Is it dry or flowing.</a:t>
            </a:r>
          </a:p>
          <a:p>
            <a:pPr marL="457092" indent="-457092">
              <a:buFont typeface="Wingdings" pitchFamily="2" charset="2"/>
              <a:buChar char="v"/>
            </a:pPr>
            <a:endParaRPr lang="en-US" sz="1600" dirty="0" smtClean="0">
              <a:ln>
                <a:solidFill>
                  <a:schemeClr val="tx1"/>
                </a:solidFill>
              </a:ln>
              <a:latin typeface="Comic Sans MS" pitchFamily="66" charset="0"/>
            </a:endParaRPr>
          </a:p>
          <a:p>
            <a:pPr marL="457092" indent="-457092">
              <a:buFont typeface="Wingdings" pitchFamily="2" charset="2"/>
              <a:buChar char="v"/>
            </a:pPr>
            <a:r>
              <a:rPr lang="en-US" sz="1600" dirty="0" smtClean="0">
                <a:ln>
                  <a:solidFill>
                    <a:schemeClr val="tx1"/>
                  </a:solidFill>
                </a:ln>
                <a:latin typeface="Comic Sans MS" pitchFamily="66" charset="0"/>
              </a:rPr>
              <a:t>Abnormal Vegetation or Poor Pool Quality.	 </a:t>
            </a:r>
            <a:endParaRPr lang="en-US" sz="1600" b="1" dirty="0">
              <a:ln>
                <a:solidFill>
                  <a:schemeClr val="tx1"/>
                </a:solidFill>
              </a:ln>
              <a:solidFill>
                <a:schemeClr val="bg1"/>
              </a:solidFill>
              <a:latin typeface="Comic Sans MS" pitchFamily="66" charset="0"/>
            </a:endParaRPr>
          </a:p>
        </p:txBody>
      </p:sp>
      <p:sp>
        <p:nvSpPr>
          <p:cNvPr id="4" name="TextBox 3"/>
          <p:cNvSpPr txBox="1"/>
          <p:nvPr/>
        </p:nvSpPr>
        <p:spPr>
          <a:xfrm>
            <a:off x="304800" y="2133600"/>
            <a:ext cx="8534400" cy="461643"/>
          </a:xfrm>
          <a:prstGeom prst="rect">
            <a:avLst/>
          </a:prstGeom>
          <a:noFill/>
        </p:spPr>
        <p:txBody>
          <a:bodyPr wrap="square" lIns="91418" tIns="45709" rIns="91418" bIns="45709" rtlCol="0">
            <a:spAutoFit/>
          </a:bodyPr>
          <a:lstStyle/>
          <a:p>
            <a:r>
              <a:rPr lang="en-US" sz="2400" b="1" dirty="0" smtClean="0">
                <a:ln>
                  <a:solidFill>
                    <a:schemeClr val="tx1"/>
                  </a:solidFill>
                </a:ln>
                <a:latin typeface="Comic Sans MS" pitchFamily="66" charset="0"/>
              </a:rPr>
              <a:t>Outfall Testing – (with flow).</a:t>
            </a:r>
            <a:endParaRPr lang="en-US" sz="1600" b="1" dirty="0">
              <a:ln>
                <a:solidFill>
                  <a:schemeClr val="tx1"/>
                </a:solidFill>
              </a:ln>
              <a:solidFill>
                <a:schemeClr val="bg1"/>
              </a:solidFill>
              <a:latin typeface="Comic Sans MS" pitchFamily="66" charset="0"/>
            </a:endParaRPr>
          </a:p>
        </p:txBody>
      </p:sp>
      <p:sp>
        <p:nvSpPr>
          <p:cNvPr id="5" name="TextBox 4"/>
          <p:cNvSpPr txBox="1"/>
          <p:nvPr/>
        </p:nvSpPr>
        <p:spPr>
          <a:xfrm>
            <a:off x="762000" y="2819400"/>
            <a:ext cx="2819400" cy="3600964"/>
          </a:xfrm>
          <a:prstGeom prst="rect">
            <a:avLst/>
          </a:prstGeom>
          <a:solidFill>
            <a:srgbClr val="FFFF00"/>
          </a:solidFill>
          <a:ln w="22225">
            <a:solidFill>
              <a:schemeClr val="tx1"/>
            </a:solidFill>
          </a:ln>
        </p:spPr>
        <p:txBody>
          <a:bodyPr wrap="square" lIns="91418" tIns="45709" rIns="91418" bIns="45709" rtlCol="0">
            <a:spAutoFit/>
          </a:bodyPr>
          <a:lstStyle/>
          <a:p>
            <a:pPr algn="ctr"/>
            <a:r>
              <a:rPr lang="en-US" dirty="0" smtClean="0">
                <a:ln>
                  <a:solidFill>
                    <a:schemeClr val="tx1"/>
                  </a:solidFill>
                </a:ln>
                <a:latin typeface="Comic Sans MS" pitchFamily="66" charset="0"/>
              </a:rPr>
              <a:t>Testing Parameters</a:t>
            </a:r>
          </a:p>
          <a:p>
            <a:pPr algn="ctr"/>
            <a:endParaRPr lang="en-US" sz="1200" dirty="0" smtClean="0">
              <a:ln>
                <a:solidFill>
                  <a:schemeClr val="tx1"/>
                </a:solidFill>
              </a:ln>
              <a:latin typeface="Comic Sans MS" pitchFamily="66" charset="0"/>
            </a:endParaRPr>
          </a:p>
          <a:p>
            <a:pPr marL="566605">
              <a:buFont typeface="Wingdings" pitchFamily="2" charset="2"/>
              <a:buChar char="§"/>
            </a:pPr>
            <a:r>
              <a:rPr lang="en-US" dirty="0" smtClean="0">
                <a:ln>
                  <a:solidFill>
                    <a:schemeClr val="tx1"/>
                  </a:solidFill>
                </a:ln>
                <a:latin typeface="Comic Sans MS" pitchFamily="66" charset="0"/>
              </a:rPr>
              <a:t>  Temperature</a:t>
            </a:r>
          </a:p>
          <a:p>
            <a:pPr marL="566605">
              <a:buFont typeface="Wingdings" pitchFamily="2" charset="2"/>
              <a:buChar char="§"/>
            </a:pPr>
            <a:r>
              <a:rPr lang="en-US" dirty="0" smtClean="0">
                <a:ln>
                  <a:solidFill>
                    <a:schemeClr val="tx1"/>
                  </a:solidFill>
                </a:ln>
                <a:latin typeface="Comic Sans MS" pitchFamily="66" charset="0"/>
              </a:rPr>
              <a:t>   pH</a:t>
            </a:r>
          </a:p>
          <a:p>
            <a:pPr marL="566605">
              <a:buFont typeface="Wingdings" pitchFamily="2" charset="2"/>
              <a:buChar char="§"/>
            </a:pPr>
            <a:r>
              <a:rPr lang="en-US" dirty="0" smtClean="0">
                <a:ln>
                  <a:solidFill>
                    <a:schemeClr val="tx1"/>
                  </a:solidFill>
                </a:ln>
                <a:latin typeface="Comic Sans MS" pitchFamily="66" charset="0"/>
              </a:rPr>
              <a:t>   E. Coli</a:t>
            </a:r>
          </a:p>
          <a:p>
            <a:pPr marL="566605">
              <a:buFont typeface="Wingdings" pitchFamily="2" charset="2"/>
              <a:buChar char="§"/>
            </a:pPr>
            <a:r>
              <a:rPr lang="en-US" dirty="0" smtClean="0">
                <a:ln>
                  <a:solidFill>
                    <a:schemeClr val="tx1"/>
                  </a:solidFill>
                </a:ln>
                <a:latin typeface="Comic Sans MS" pitchFamily="66" charset="0"/>
              </a:rPr>
              <a:t>   Chlorine</a:t>
            </a:r>
          </a:p>
          <a:p>
            <a:pPr marL="566605">
              <a:buFont typeface="Wingdings" pitchFamily="2" charset="2"/>
              <a:buChar char="§"/>
            </a:pPr>
            <a:r>
              <a:rPr lang="en-US" dirty="0" smtClean="0">
                <a:ln>
                  <a:solidFill>
                    <a:schemeClr val="tx1"/>
                  </a:solidFill>
                </a:ln>
                <a:latin typeface="Comic Sans MS" pitchFamily="66" charset="0"/>
              </a:rPr>
              <a:t>   Ammonia</a:t>
            </a:r>
          </a:p>
          <a:p>
            <a:pPr marL="566605">
              <a:buFont typeface="Wingdings" pitchFamily="2" charset="2"/>
              <a:buChar char="§"/>
            </a:pPr>
            <a:r>
              <a:rPr lang="en-US" dirty="0" smtClean="0">
                <a:ln>
                  <a:solidFill>
                    <a:schemeClr val="tx1"/>
                  </a:solidFill>
                </a:ln>
                <a:latin typeface="Comic Sans MS" pitchFamily="66" charset="0"/>
              </a:rPr>
              <a:t>   Nitrate/Nitrite</a:t>
            </a:r>
          </a:p>
          <a:p>
            <a:pPr marL="566605">
              <a:buFont typeface="Wingdings" pitchFamily="2" charset="2"/>
              <a:buChar char="§"/>
            </a:pPr>
            <a:r>
              <a:rPr lang="en-US" dirty="0" smtClean="0">
                <a:ln>
                  <a:solidFill>
                    <a:schemeClr val="tx1"/>
                  </a:solidFill>
                </a:ln>
                <a:latin typeface="Comic Sans MS" pitchFamily="66" charset="0"/>
              </a:rPr>
              <a:t>   Hardness</a:t>
            </a:r>
          </a:p>
          <a:p>
            <a:pPr marL="566605">
              <a:buFont typeface="Wingdings" pitchFamily="2" charset="2"/>
              <a:buChar char="§"/>
            </a:pPr>
            <a:r>
              <a:rPr lang="en-US" dirty="0" smtClean="0">
                <a:ln>
                  <a:solidFill>
                    <a:schemeClr val="tx1"/>
                  </a:solidFill>
                </a:ln>
                <a:latin typeface="Comic Sans MS" pitchFamily="66" charset="0"/>
              </a:rPr>
              <a:t>   Turbidity</a:t>
            </a:r>
          </a:p>
          <a:p>
            <a:pPr marL="566605">
              <a:buFont typeface="Wingdings" pitchFamily="2" charset="2"/>
              <a:buChar char="§"/>
            </a:pPr>
            <a:r>
              <a:rPr lang="en-US" dirty="0" smtClean="0">
                <a:ln>
                  <a:solidFill>
                    <a:schemeClr val="tx1"/>
                  </a:solidFill>
                </a:ln>
                <a:latin typeface="Comic Sans MS" pitchFamily="66" charset="0"/>
              </a:rPr>
              <a:t>   Detergents  </a:t>
            </a:r>
          </a:p>
          <a:p>
            <a:pPr marL="574675" lvl="1" indent="280988">
              <a:buFont typeface="Wingdings" pitchFamily="2" charset="2"/>
              <a:buChar char="§"/>
            </a:pPr>
            <a:r>
              <a:rPr lang="en-US" dirty="0" smtClean="0">
                <a:ln>
                  <a:solidFill>
                    <a:schemeClr val="tx1"/>
                  </a:solidFill>
                </a:ln>
                <a:latin typeface="Comic Sans MS" pitchFamily="66" charset="0"/>
              </a:rPr>
              <a:t>Phosphorus </a:t>
            </a:r>
          </a:p>
          <a:p>
            <a:endParaRPr lang="en-US" dirty="0"/>
          </a:p>
        </p:txBody>
      </p:sp>
      <p:sp>
        <p:nvSpPr>
          <p:cNvPr id="6" name="TextBox 5"/>
          <p:cNvSpPr txBox="1"/>
          <p:nvPr/>
        </p:nvSpPr>
        <p:spPr>
          <a:xfrm>
            <a:off x="4876800" y="2743200"/>
            <a:ext cx="3429000" cy="3139299"/>
          </a:xfrm>
          <a:prstGeom prst="rect">
            <a:avLst/>
          </a:prstGeom>
          <a:solidFill>
            <a:srgbClr val="FFC000"/>
          </a:solidFill>
          <a:ln w="22225">
            <a:solidFill>
              <a:schemeClr val="tx1"/>
            </a:solidFill>
          </a:ln>
        </p:spPr>
        <p:txBody>
          <a:bodyPr wrap="square" lIns="91418" tIns="45709" rIns="91418" bIns="45709" rtlCol="0">
            <a:spAutoFit/>
          </a:bodyPr>
          <a:lstStyle/>
          <a:p>
            <a:r>
              <a:rPr lang="en-US" b="1" dirty="0" smtClean="0">
                <a:latin typeface="Comic Sans MS" pitchFamily="66" charset="0"/>
              </a:rPr>
              <a:t>Testing standards are based upon current Indiana Water Quality Standards.</a:t>
            </a:r>
          </a:p>
          <a:p>
            <a:endParaRPr lang="en-US" b="1" dirty="0" smtClean="0">
              <a:latin typeface="Comic Sans MS" pitchFamily="66" charset="0"/>
            </a:endParaRPr>
          </a:p>
          <a:p>
            <a:r>
              <a:rPr lang="en-US" b="1" dirty="0" smtClean="0">
                <a:latin typeface="Comic Sans MS" pitchFamily="66" charset="0"/>
              </a:rPr>
              <a:t>Test kits are the standard  along with visual observation of color &amp; smell.  </a:t>
            </a:r>
          </a:p>
          <a:p>
            <a:endParaRPr lang="en-US" b="1" dirty="0" smtClean="0">
              <a:latin typeface="Comic Sans MS" pitchFamily="66" charset="0"/>
            </a:endParaRPr>
          </a:p>
          <a:p>
            <a:r>
              <a:rPr lang="en-US" b="1" dirty="0" smtClean="0">
                <a:latin typeface="Comic Sans MS" pitchFamily="66" charset="0"/>
              </a:rPr>
              <a:t>WWTP – Provides advanced E.Coli testing in their lab for the MS4.</a:t>
            </a:r>
            <a:endParaRPr lang="en-US" b="1" dirty="0">
              <a:latin typeface="Comic Sans MS" pitchFamily="66" charset="0"/>
            </a:endParaRPr>
          </a:p>
        </p:txBody>
      </p:sp>
      <p:pic>
        <p:nvPicPr>
          <p:cNvPr id="8" name="Picture 2" descr="C:\Documents and Settings\rdewitt\My Documents\My Pictures\Test kit photo.jpg"/>
          <p:cNvPicPr>
            <a:picLocks noChangeAspect="1" noChangeArrowheads="1"/>
          </p:cNvPicPr>
          <p:nvPr/>
        </p:nvPicPr>
        <p:blipFill>
          <a:blip r:embed="rId3" cstate="print"/>
          <a:srcRect/>
          <a:stretch>
            <a:fillRect/>
          </a:stretch>
        </p:blipFill>
        <p:spPr bwMode="auto">
          <a:xfrm>
            <a:off x="1219200" y="1371600"/>
            <a:ext cx="6436601" cy="3620588"/>
          </a:xfrm>
          <a:prstGeom prst="rect">
            <a:avLst/>
          </a:prstGeom>
          <a:noFill/>
          <a:ln w="15875">
            <a:solidFill>
              <a:schemeClr val="tx1"/>
            </a:solidFill>
          </a:ln>
        </p:spPr>
      </p:pic>
      <p:sp>
        <p:nvSpPr>
          <p:cNvPr id="9" name="TextBox 8"/>
          <p:cNvSpPr txBox="1"/>
          <p:nvPr/>
        </p:nvSpPr>
        <p:spPr>
          <a:xfrm>
            <a:off x="1371600" y="609600"/>
            <a:ext cx="5334000" cy="4985958"/>
          </a:xfrm>
          <a:prstGeom prst="rect">
            <a:avLst/>
          </a:prstGeom>
          <a:solidFill>
            <a:srgbClr val="FFFF00"/>
          </a:solidFill>
          <a:ln w="22225">
            <a:solidFill>
              <a:schemeClr val="tx1"/>
            </a:solidFill>
          </a:ln>
        </p:spPr>
        <p:txBody>
          <a:bodyPr wrap="square" lIns="91418" tIns="45709" rIns="91418" bIns="45709" rtlCol="0">
            <a:spAutoFit/>
          </a:bodyPr>
          <a:lstStyle/>
          <a:p>
            <a:pPr algn="ctr"/>
            <a:r>
              <a:rPr lang="en-US" dirty="0" smtClean="0">
                <a:ln>
                  <a:solidFill>
                    <a:schemeClr val="tx1"/>
                  </a:solidFill>
                </a:ln>
                <a:latin typeface="Comic Sans MS" pitchFamily="66" charset="0"/>
              </a:rPr>
              <a:t>Indiana Water Quality Standards</a:t>
            </a:r>
          </a:p>
          <a:p>
            <a:endParaRPr lang="en-US" sz="14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Temperature	Summer Maximum limit 32.2C (89.6F)</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pH		Range of 6 – 9 pH units</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Conductivity	Range between 150- 500 </a:t>
            </a:r>
            <a:r>
              <a:rPr lang="en-US" sz="1400" dirty="0" smtClean="0">
                <a:ln>
                  <a:solidFill>
                    <a:schemeClr val="tx1"/>
                  </a:solidFill>
                </a:ln>
                <a:latin typeface="Comic Sans MS" pitchFamily="66" charset="0"/>
                <a:sym typeface="Symbol"/>
              </a:rPr>
              <a:t>s/cm</a:t>
            </a:r>
          </a:p>
          <a:p>
            <a:endParaRPr lang="en-US" sz="900" dirty="0" smtClean="0">
              <a:ln>
                <a:solidFill>
                  <a:schemeClr val="tx1"/>
                </a:solidFill>
              </a:ln>
              <a:latin typeface="Comic Sans MS" pitchFamily="66" charset="0"/>
              <a:sym typeface="Symbol"/>
            </a:endParaRPr>
          </a:p>
          <a:p>
            <a:r>
              <a:rPr lang="en-US" sz="1400" dirty="0" smtClean="0">
                <a:ln>
                  <a:solidFill>
                    <a:schemeClr val="tx1"/>
                  </a:solidFill>
                </a:ln>
                <a:latin typeface="Comic Sans MS" pitchFamily="66" charset="0"/>
              </a:rPr>
              <a:t>Ammonia		Range around 0.5 ppm</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Chlorine		Range around 0.4 ppm</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Phosphorus	Range less than 0.03 ppm</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E. Coli		Range less than 235 CFU/100ml</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Nitrate/Nitrite	Range less than 0.03 ppm</a:t>
            </a:r>
          </a:p>
          <a:p>
            <a:r>
              <a:rPr lang="en-US" sz="1400" dirty="0" smtClean="0">
                <a:ln>
                  <a:solidFill>
                    <a:schemeClr val="tx1"/>
                  </a:solidFill>
                </a:ln>
                <a:latin typeface="Comic Sans MS" pitchFamily="66" charset="0"/>
              </a:rPr>
              <a:t>		(If ammonia level exceeded.)</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Turbidity		Not to exceed 40 NTU</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Hardness		No range – regional geology</a:t>
            </a:r>
          </a:p>
          <a:p>
            <a:endParaRPr lang="en-US" sz="9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Detergents	Range 0 – 1 ppm</a:t>
            </a:r>
          </a:p>
          <a:p>
            <a:r>
              <a:rPr lang="en-US" sz="1400" dirty="0" smtClean="0">
                <a:ln>
                  <a:solidFill>
                    <a:schemeClr val="tx1"/>
                  </a:solidFill>
                </a:ln>
                <a:latin typeface="Comic Sans MS" pitchFamily="66" charset="0"/>
              </a:rPr>
              <a:t>	</a:t>
            </a:r>
          </a:p>
          <a:p>
            <a:r>
              <a:rPr lang="en-US" sz="1400" dirty="0" smtClean="0">
                <a:ln>
                  <a:solidFill>
                    <a:schemeClr val="tx1"/>
                  </a:solidFill>
                </a:ln>
                <a:latin typeface="Comic Sans MS" pitchFamily="66" charset="0"/>
              </a:rPr>
              <a:t>Dissolved Oxygen	Less than 4.0/ml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7" name="Picture 2"/>
          <p:cNvPicPr>
            <a:picLocks noChangeAspect="1" noChangeArrowheads="1"/>
          </p:cNvPicPr>
          <p:nvPr/>
        </p:nvPicPr>
        <p:blipFill>
          <a:blip r:embed="rId3" cstate="print"/>
          <a:srcRect/>
          <a:stretch>
            <a:fillRect/>
          </a:stretch>
        </p:blipFill>
        <p:spPr bwMode="auto">
          <a:xfrm>
            <a:off x="209550" y="762000"/>
            <a:ext cx="6877050" cy="5286375"/>
          </a:xfrm>
          <a:prstGeom prst="rect">
            <a:avLst/>
          </a:prstGeom>
          <a:noFill/>
          <a:ln w="22225">
            <a:solidFill>
              <a:schemeClr val="tx1"/>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rot="674801">
            <a:off x="4015781" y="554453"/>
            <a:ext cx="4595813" cy="5912145"/>
          </a:xfrm>
          <a:prstGeom prst="rect">
            <a:avLst/>
          </a:prstGeom>
          <a:noFill/>
          <a:ln w="222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3074" name="Picture 2" descr="C:\INXIND034040CommObliq7303N_12031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3657600" y="304800"/>
            <a:ext cx="5029200" cy="1015640"/>
          </a:xfrm>
          <a:prstGeom prst="rect">
            <a:avLst/>
          </a:prstGeom>
          <a:solidFill>
            <a:srgbClr val="FFFF00"/>
          </a:solidFill>
          <a:ln>
            <a:solidFill>
              <a:schemeClr val="tx1"/>
            </a:solidFill>
          </a:ln>
        </p:spPr>
        <p:txBody>
          <a:bodyPr wrap="square" lIns="91418" tIns="45709" rIns="91418" bIns="45709" rtlCol="0">
            <a:spAutoFit/>
          </a:bodyPr>
          <a:lstStyle/>
          <a:p>
            <a:pPr marL="457092" indent="-457092">
              <a:buFont typeface="Wingdings" pitchFamily="2" charset="2"/>
              <a:buChar char="v"/>
            </a:pPr>
            <a:endParaRPr lang="en-US" sz="16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Investigating a Source – Investigate up the trunk of the outfall and sample stream.     </a:t>
            </a:r>
            <a:endParaRPr lang="en-US" sz="1600" dirty="0" smtClean="0">
              <a:ln>
                <a:solidFill>
                  <a:schemeClr val="tx1"/>
                </a:solidFill>
              </a:ln>
              <a:latin typeface="Comic Sans MS" pitchFamily="66" charset="0"/>
            </a:endParaRPr>
          </a:p>
          <a:p>
            <a:pPr marL="457092" indent="-457092"/>
            <a:endParaRPr lang="en-US" sz="1600" dirty="0" smtClean="0">
              <a:ln>
                <a:solidFill>
                  <a:schemeClr val="tx1"/>
                </a:solidFill>
              </a:ln>
              <a:latin typeface="Comic Sans MS" pitchFamily="66" charset="0"/>
            </a:endParaRPr>
          </a:p>
        </p:txBody>
      </p:sp>
      <p:sp>
        <p:nvSpPr>
          <p:cNvPr id="6" name="TextBox 5"/>
          <p:cNvSpPr txBox="1"/>
          <p:nvPr/>
        </p:nvSpPr>
        <p:spPr>
          <a:xfrm>
            <a:off x="5424401" y="2362200"/>
            <a:ext cx="1814599" cy="369332"/>
          </a:xfrm>
          <a:prstGeom prst="rect">
            <a:avLst/>
          </a:prstGeom>
          <a:noFill/>
        </p:spPr>
        <p:txBody>
          <a:bodyPr wrap="none" rtlCol="0">
            <a:spAutoFit/>
          </a:bodyPr>
          <a:lstStyle/>
          <a:p>
            <a:r>
              <a:rPr lang="en-US" b="1" dirty="0" smtClean="0">
                <a:solidFill>
                  <a:schemeClr val="bg1"/>
                </a:solidFill>
              </a:rPr>
              <a:t>Remediation Site</a:t>
            </a:r>
            <a:endParaRPr lang="en-US" b="1" dirty="0">
              <a:solidFill>
                <a:schemeClr val="bg1"/>
              </a:solidFill>
            </a:endParaRPr>
          </a:p>
        </p:txBody>
      </p:sp>
      <p:sp>
        <p:nvSpPr>
          <p:cNvPr id="7" name="TextBox 6"/>
          <p:cNvSpPr txBox="1"/>
          <p:nvPr/>
        </p:nvSpPr>
        <p:spPr>
          <a:xfrm>
            <a:off x="990600" y="457200"/>
            <a:ext cx="1975477" cy="369332"/>
          </a:xfrm>
          <a:prstGeom prst="rect">
            <a:avLst/>
          </a:prstGeom>
          <a:noFill/>
        </p:spPr>
        <p:txBody>
          <a:bodyPr wrap="none" rtlCol="0">
            <a:spAutoFit/>
          </a:bodyPr>
          <a:lstStyle/>
          <a:p>
            <a:r>
              <a:rPr lang="en-US" b="1" dirty="0" smtClean="0">
                <a:solidFill>
                  <a:schemeClr val="bg1"/>
                </a:solidFill>
              </a:rPr>
              <a:t>Industrial Complex</a:t>
            </a:r>
            <a:endParaRPr lang="en-US" b="1" dirty="0">
              <a:solidFill>
                <a:schemeClr val="bg1"/>
              </a:solidFill>
            </a:endParaRPr>
          </a:p>
        </p:txBody>
      </p:sp>
      <p:sp>
        <p:nvSpPr>
          <p:cNvPr id="8" name="TextBox 7"/>
          <p:cNvSpPr txBox="1"/>
          <p:nvPr/>
        </p:nvSpPr>
        <p:spPr>
          <a:xfrm>
            <a:off x="1981200" y="2286000"/>
            <a:ext cx="1463862" cy="369332"/>
          </a:xfrm>
          <a:prstGeom prst="rect">
            <a:avLst/>
          </a:prstGeom>
          <a:noFill/>
        </p:spPr>
        <p:txBody>
          <a:bodyPr wrap="none" rtlCol="0">
            <a:spAutoFit/>
          </a:bodyPr>
          <a:lstStyle/>
          <a:p>
            <a:r>
              <a:rPr lang="en-US" b="1" dirty="0" smtClean="0">
                <a:solidFill>
                  <a:schemeClr val="bg1"/>
                </a:solidFill>
              </a:rPr>
              <a:t>Agri-Business</a:t>
            </a:r>
            <a:endParaRPr lang="en-US" b="1" dirty="0">
              <a:solidFill>
                <a:schemeClr val="bg1"/>
              </a:solidFill>
            </a:endParaRPr>
          </a:p>
        </p:txBody>
      </p:sp>
      <p:sp>
        <p:nvSpPr>
          <p:cNvPr id="9" name="TextBox 8"/>
          <p:cNvSpPr txBox="1"/>
          <p:nvPr/>
        </p:nvSpPr>
        <p:spPr>
          <a:xfrm>
            <a:off x="1676400" y="3276600"/>
            <a:ext cx="1406795" cy="923330"/>
          </a:xfrm>
          <a:prstGeom prst="rect">
            <a:avLst/>
          </a:prstGeom>
          <a:noFill/>
        </p:spPr>
        <p:txBody>
          <a:bodyPr wrap="none" rtlCol="0">
            <a:spAutoFit/>
          </a:bodyPr>
          <a:lstStyle/>
          <a:p>
            <a:pPr algn="ctr"/>
            <a:r>
              <a:rPr lang="en-US" b="1" dirty="0" smtClean="0">
                <a:solidFill>
                  <a:schemeClr val="bg1"/>
                </a:solidFill>
              </a:rPr>
              <a:t>Commercial </a:t>
            </a:r>
          </a:p>
          <a:p>
            <a:pPr algn="ctr"/>
            <a:r>
              <a:rPr lang="en-US" b="1" dirty="0" smtClean="0">
                <a:solidFill>
                  <a:schemeClr val="bg1"/>
                </a:solidFill>
              </a:rPr>
              <a:t>&amp; </a:t>
            </a:r>
          </a:p>
          <a:p>
            <a:pPr algn="ctr"/>
            <a:r>
              <a:rPr lang="en-US" b="1" dirty="0" smtClean="0">
                <a:solidFill>
                  <a:schemeClr val="bg1"/>
                </a:solidFill>
              </a:rPr>
              <a:t>Construction</a:t>
            </a:r>
            <a:endParaRPr lang="en-US" b="1" dirty="0">
              <a:solidFill>
                <a:schemeClr val="bg1"/>
              </a:solidFill>
            </a:endParaRPr>
          </a:p>
        </p:txBody>
      </p:sp>
      <p:sp>
        <p:nvSpPr>
          <p:cNvPr id="10" name="TextBox 9"/>
          <p:cNvSpPr txBox="1"/>
          <p:nvPr/>
        </p:nvSpPr>
        <p:spPr>
          <a:xfrm>
            <a:off x="5715000" y="4419600"/>
            <a:ext cx="1240340" cy="369332"/>
          </a:xfrm>
          <a:prstGeom prst="rect">
            <a:avLst/>
          </a:prstGeom>
          <a:noFill/>
        </p:spPr>
        <p:txBody>
          <a:bodyPr wrap="none" rtlCol="0">
            <a:spAutoFit/>
          </a:bodyPr>
          <a:lstStyle/>
          <a:p>
            <a:r>
              <a:rPr lang="en-US" b="1" dirty="0" smtClean="0">
                <a:solidFill>
                  <a:schemeClr val="bg1"/>
                </a:solidFill>
              </a:rPr>
              <a:t>Residential</a:t>
            </a:r>
            <a:endParaRPr lang="en-US" b="1" dirty="0">
              <a:solidFill>
                <a:schemeClr val="bg1"/>
              </a:solidFill>
            </a:endParaRPr>
          </a:p>
        </p:txBody>
      </p:sp>
      <p:sp>
        <p:nvSpPr>
          <p:cNvPr id="11" name="TextBox 10"/>
          <p:cNvSpPr txBox="1"/>
          <p:nvPr/>
        </p:nvSpPr>
        <p:spPr>
          <a:xfrm>
            <a:off x="7772400" y="1524000"/>
            <a:ext cx="1145506" cy="369332"/>
          </a:xfrm>
          <a:prstGeom prst="rect">
            <a:avLst/>
          </a:prstGeom>
          <a:noFill/>
        </p:spPr>
        <p:txBody>
          <a:bodyPr wrap="none" rtlCol="0">
            <a:spAutoFit/>
          </a:bodyPr>
          <a:lstStyle/>
          <a:p>
            <a:r>
              <a:rPr lang="en-US" b="1" dirty="0" smtClean="0">
                <a:solidFill>
                  <a:schemeClr val="bg1"/>
                </a:solidFill>
              </a:rPr>
              <a:t>Industrial </a:t>
            </a:r>
            <a:endParaRPr lang="en-US" b="1" dirty="0">
              <a:solidFill>
                <a:schemeClr val="bg1"/>
              </a:solidFill>
            </a:endParaRPr>
          </a:p>
        </p:txBody>
      </p:sp>
      <p:sp>
        <p:nvSpPr>
          <p:cNvPr id="12" name="TextBox 11"/>
          <p:cNvSpPr txBox="1"/>
          <p:nvPr/>
        </p:nvSpPr>
        <p:spPr>
          <a:xfrm>
            <a:off x="7009633" y="5715000"/>
            <a:ext cx="892680" cy="369332"/>
          </a:xfrm>
          <a:prstGeom prst="rect">
            <a:avLst/>
          </a:prstGeom>
          <a:noFill/>
        </p:spPr>
        <p:txBody>
          <a:bodyPr wrap="none" rtlCol="0">
            <a:spAutoFit/>
          </a:bodyPr>
          <a:lstStyle/>
          <a:p>
            <a:r>
              <a:rPr lang="en-US" b="1" dirty="0" smtClean="0">
                <a:solidFill>
                  <a:srgbClr val="FF0000"/>
                </a:solidFill>
              </a:rPr>
              <a:t>Outfall </a:t>
            </a:r>
            <a:endParaRPr lang="en-US" b="1" dirty="0">
              <a:solidFill>
                <a:srgbClr val="FF0000"/>
              </a:solidFill>
            </a:endParaRPr>
          </a:p>
        </p:txBody>
      </p:sp>
      <p:sp>
        <p:nvSpPr>
          <p:cNvPr id="13" name="TextBox 12"/>
          <p:cNvSpPr txBox="1"/>
          <p:nvPr/>
        </p:nvSpPr>
        <p:spPr>
          <a:xfrm>
            <a:off x="381000" y="3810000"/>
            <a:ext cx="3352800" cy="2769967"/>
          </a:xfrm>
          <a:prstGeom prst="rect">
            <a:avLst/>
          </a:prstGeom>
          <a:solidFill>
            <a:srgbClr val="FFC000"/>
          </a:solidFill>
          <a:ln w="22225">
            <a:solidFill>
              <a:schemeClr val="tx1"/>
            </a:solidFill>
          </a:ln>
        </p:spPr>
        <p:txBody>
          <a:bodyPr wrap="square" lIns="91418" tIns="45709" rIns="91418" bIns="45709" rtlCol="0">
            <a:spAutoFit/>
          </a:bodyPr>
          <a:lstStyle/>
          <a:p>
            <a:pPr algn="ctr"/>
            <a:r>
              <a:rPr lang="en-US" dirty="0" smtClean="0">
                <a:ln>
                  <a:solidFill>
                    <a:schemeClr val="tx1"/>
                  </a:solidFill>
                </a:ln>
                <a:latin typeface="Comic Sans MS" pitchFamily="66" charset="0"/>
              </a:rPr>
              <a:t>Point Sources</a:t>
            </a:r>
          </a:p>
          <a:p>
            <a:pPr algn="ctr"/>
            <a:endParaRPr lang="en-US" sz="1200" dirty="0" smtClean="0">
              <a:ln>
                <a:solidFill>
                  <a:schemeClr val="tx1"/>
                </a:solidFill>
              </a:ln>
              <a:latin typeface="Comic Sans MS" pitchFamily="66" charset="0"/>
            </a:endParaRPr>
          </a:p>
          <a:p>
            <a:pPr marL="174584" indent="172998">
              <a:buFont typeface="Wingdings" pitchFamily="2" charset="2"/>
              <a:buChar char="§"/>
            </a:pPr>
            <a:r>
              <a:rPr lang="en-US" dirty="0" smtClean="0">
                <a:ln>
                  <a:solidFill>
                    <a:schemeClr val="tx1"/>
                  </a:solidFill>
                </a:ln>
                <a:latin typeface="Comic Sans MS" pitchFamily="66" charset="0"/>
              </a:rPr>
              <a:t>  Industrial/Commercial</a:t>
            </a:r>
          </a:p>
          <a:p>
            <a:pPr marL="174584" indent="290445">
              <a:buFont typeface="Wingdings" pitchFamily="2" charset="2"/>
              <a:buChar char="§"/>
            </a:pPr>
            <a:r>
              <a:rPr lang="en-US" dirty="0" smtClean="0">
                <a:ln>
                  <a:solidFill>
                    <a:schemeClr val="tx1"/>
                  </a:solidFill>
                </a:ln>
                <a:latin typeface="Comic Sans MS" pitchFamily="66" charset="0"/>
              </a:rPr>
              <a:t>Sewage</a:t>
            </a:r>
          </a:p>
          <a:p>
            <a:pPr marL="174584" indent="290445">
              <a:buFont typeface="Wingdings" pitchFamily="2" charset="2"/>
              <a:buChar char="§"/>
            </a:pPr>
            <a:r>
              <a:rPr lang="en-US" dirty="0" smtClean="0">
                <a:ln>
                  <a:solidFill>
                    <a:schemeClr val="tx1"/>
                  </a:solidFill>
                </a:ln>
                <a:latin typeface="Comic Sans MS" pitchFamily="66" charset="0"/>
              </a:rPr>
              <a:t>Wash Water</a:t>
            </a:r>
          </a:p>
          <a:p>
            <a:pPr marL="174584" indent="290445">
              <a:buFont typeface="Wingdings" pitchFamily="2" charset="2"/>
              <a:buChar char="§"/>
            </a:pPr>
            <a:r>
              <a:rPr lang="en-US" dirty="0" smtClean="0">
                <a:ln>
                  <a:solidFill>
                    <a:schemeClr val="tx1"/>
                  </a:solidFill>
                </a:ln>
                <a:latin typeface="Comic Sans MS" pitchFamily="66" charset="0"/>
              </a:rPr>
              <a:t>Waterline Breaks</a:t>
            </a:r>
          </a:p>
          <a:p>
            <a:pPr marL="174584" indent="290445">
              <a:buFont typeface="Wingdings" pitchFamily="2" charset="2"/>
              <a:buChar char="§"/>
            </a:pPr>
            <a:r>
              <a:rPr lang="en-US" dirty="0" smtClean="0">
                <a:ln>
                  <a:solidFill>
                    <a:schemeClr val="tx1"/>
                  </a:solidFill>
                </a:ln>
                <a:latin typeface="Comic Sans MS" pitchFamily="66" charset="0"/>
              </a:rPr>
              <a:t>IDDE/Dumping</a:t>
            </a:r>
          </a:p>
          <a:p>
            <a:pPr marL="174584" indent="290445">
              <a:buFont typeface="Wingdings" pitchFamily="2" charset="2"/>
              <a:buChar char="§"/>
            </a:pPr>
            <a:r>
              <a:rPr lang="en-US" dirty="0" smtClean="0">
                <a:ln>
                  <a:solidFill>
                    <a:schemeClr val="tx1"/>
                  </a:solidFill>
                </a:ln>
                <a:latin typeface="Comic Sans MS" pitchFamily="66" charset="0"/>
              </a:rPr>
              <a:t>Construction</a:t>
            </a:r>
          </a:p>
          <a:p>
            <a:pPr marL="174584" indent="290445">
              <a:buFont typeface="Wingdings" pitchFamily="2" charset="2"/>
              <a:buChar char="§"/>
            </a:pPr>
            <a:r>
              <a:rPr lang="en-US" dirty="0" smtClean="0">
                <a:ln>
                  <a:solidFill>
                    <a:schemeClr val="tx1"/>
                  </a:solidFill>
                </a:ln>
                <a:latin typeface="Comic Sans MS" pitchFamily="66" charset="0"/>
              </a:rPr>
              <a:t>Post-Construction</a:t>
            </a:r>
          </a:p>
          <a:p>
            <a:pPr marL="174584" indent="290445"/>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pic>
        <p:nvPicPr>
          <p:cNvPr id="3074" name="Picture 2" descr="C:\INXIND034040CommObliq7303N_12031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3657600" y="304800"/>
            <a:ext cx="5029200" cy="1015640"/>
          </a:xfrm>
          <a:prstGeom prst="rect">
            <a:avLst/>
          </a:prstGeom>
          <a:solidFill>
            <a:srgbClr val="FFFF00"/>
          </a:solidFill>
          <a:ln>
            <a:solidFill>
              <a:schemeClr val="tx1"/>
            </a:solidFill>
          </a:ln>
        </p:spPr>
        <p:txBody>
          <a:bodyPr wrap="square" lIns="91418" tIns="45709" rIns="91418" bIns="45709" rtlCol="0">
            <a:spAutoFit/>
          </a:bodyPr>
          <a:lstStyle/>
          <a:p>
            <a:pPr marL="457092" indent="-457092">
              <a:buFont typeface="Wingdings" pitchFamily="2" charset="2"/>
              <a:buChar char="v"/>
            </a:pPr>
            <a:endParaRPr lang="en-US" sz="1600" dirty="0" smtClean="0">
              <a:ln>
                <a:solidFill>
                  <a:schemeClr val="tx1"/>
                </a:solidFill>
              </a:ln>
              <a:latin typeface="Comic Sans MS" pitchFamily="66" charset="0"/>
            </a:endParaRPr>
          </a:p>
          <a:p>
            <a:r>
              <a:rPr lang="en-US" sz="1400" dirty="0" smtClean="0">
                <a:ln>
                  <a:solidFill>
                    <a:schemeClr val="tx1"/>
                  </a:solidFill>
                </a:ln>
                <a:latin typeface="Comic Sans MS" pitchFamily="66" charset="0"/>
              </a:rPr>
              <a:t>Investigating a Source – Investigate up the trunk of the outfall and sample stream.     </a:t>
            </a:r>
            <a:endParaRPr lang="en-US" sz="1600" dirty="0" smtClean="0">
              <a:ln>
                <a:solidFill>
                  <a:schemeClr val="tx1"/>
                </a:solidFill>
              </a:ln>
              <a:latin typeface="Comic Sans MS" pitchFamily="66" charset="0"/>
            </a:endParaRPr>
          </a:p>
          <a:p>
            <a:pPr marL="457092" indent="-457092"/>
            <a:endParaRPr lang="en-US" sz="1600" dirty="0" smtClean="0">
              <a:ln>
                <a:solidFill>
                  <a:schemeClr val="tx1"/>
                </a:solidFill>
              </a:ln>
              <a:latin typeface="Comic Sans MS" pitchFamily="66" charset="0"/>
            </a:endParaRPr>
          </a:p>
        </p:txBody>
      </p:sp>
      <p:sp>
        <p:nvSpPr>
          <p:cNvPr id="6" name="TextBox 5"/>
          <p:cNvSpPr txBox="1"/>
          <p:nvPr/>
        </p:nvSpPr>
        <p:spPr>
          <a:xfrm>
            <a:off x="5424401" y="2362200"/>
            <a:ext cx="1814599" cy="369332"/>
          </a:xfrm>
          <a:prstGeom prst="rect">
            <a:avLst/>
          </a:prstGeom>
          <a:noFill/>
        </p:spPr>
        <p:txBody>
          <a:bodyPr wrap="none" rtlCol="0">
            <a:spAutoFit/>
          </a:bodyPr>
          <a:lstStyle/>
          <a:p>
            <a:r>
              <a:rPr lang="en-US" b="1" dirty="0" smtClean="0">
                <a:solidFill>
                  <a:schemeClr val="bg1"/>
                </a:solidFill>
              </a:rPr>
              <a:t>Remediation Site</a:t>
            </a:r>
            <a:endParaRPr lang="en-US" b="1" dirty="0">
              <a:solidFill>
                <a:schemeClr val="bg1"/>
              </a:solidFill>
            </a:endParaRPr>
          </a:p>
        </p:txBody>
      </p:sp>
      <p:sp>
        <p:nvSpPr>
          <p:cNvPr id="7" name="TextBox 6"/>
          <p:cNvSpPr txBox="1"/>
          <p:nvPr/>
        </p:nvSpPr>
        <p:spPr>
          <a:xfrm>
            <a:off x="990600" y="457200"/>
            <a:ext cx="1975477" cy="369332"/>
          </a:xfrm>
          <a:prstGeom prst="rect">
            <a:avLst/>
          </a:prstGeom>
          <a:noFill/>
        </p:spPr>
        <p:txBody>
          <a:bodyPr wrap="none" rtlCol="0">
            <a:spAutoFit/>
          </a:bodyPr>
          <a:lstStyle/>
          <a:p>
            <a:r>
              <a:rPr lang="en-US" b="1" dirty="0" smtClean="0">
                <a:solidFill>
                  <a:schemeClr val="bg1"/>
                </a:solidFill>
              </a:rPr>
              <a:t>Industrial Complex</a:t>
            </a:r>
            <a:endParaRPr lang="en-US" b="1" dirty="0">
              <a:solidFill>
                <a:schemeClr val="bg1"/>
              </a:solidFill>
            </a:endParaRPr>
          </a:p>
        </p:txBody>
      </p:sp>
      <p:sp>
        <p:nvSpPr>
          <p:cNvPr id="8" name="TextBox 7"/>
          <p:cNvSpPr txBox="1"/>
          <p:nvPr/>
        </p:nvSpPr>
        <p:spPr>
          <a:xfrm>
            <a:off x="1981200" y="2286000"/>
            <a:ext cx="1463862" cy="369332"/>
          </a:xfrm>
          <a:prstGeom prst="rect">
            <a:avLst/>
          </a:prstGeom>
          <a:noFill/>
        </p:spPr>
        <p:txBody>
          <a:bodyPr wrap="none" rtlCol="0">
            <a:spAutoFit/>
          </a:bodyPr>
          <a:lstStyle/>
          <a:p>
            <a:r>
              <a:rPr lang="en-US" b="1" dirty="0" smtClean="0">
                <a:solidFill>
                  <a:schemeClr val="bg1"/>
                </a:solidFill>
              </a:rPr>
              <a:t>Agri-Business</a:t>
            </a:r>
            <a:endParaRPr lang="en-US" b="1" dirty="0">
              <a:solidFill>
                <a:schemeClr val="bg1"/>
              </a:solidFill>
            </a:endParaRPr>
          </a:p>
        </p:txBody>
      </p:sp>
      <p:sp>
        <p:nvSpPr>
          <p:cNvPr id="9" name="TextBox 8"/>
          <p:cNvSpPr txBox="1"/>
          <p:nvPr/>
        </p:nvSpPr>
        <p:spPr>
          <a:xfrm>
            <a:off x="1676400" y="3276600"/>
            <a:ext cx="1406795" cy="923330"/>
          </a:xfrm>
          <a:prstGeom prst="rect">
            <a:avLst/>
          </a:prstGeom>
          <a:noFill/>
        </p:spPr>
        <p:txBody>
          <a:bodyPr wrap="none" rtlCol="0">
            <a:spAutoFit/>
          </a:bodyPr>
          <a:lstStyle/>
          <a:p>
            <a:pPr algn="ctr"/>
            <a:r>
              <a:rPr lang="en-US" b="1" dirty="0" smtClean="0">
                <a:solidFill>
                  <a:schemeClr val="bg1"/>
                </a:solidFill>
              </a:rPr>
              <a:t>Commercial </a:t>
            </a:r>
          </a:p>
          <a:p>
            <a:pPr algn="ctr"/>
            <a:r>
              <a:rPr lang="en-US" b="1" dirty="0" smtClean="0">
                <a:solidFill>
                  <a:schemeClr val="bg1"/>
                </a:solidFill>
              </a:rPr>
              <a:t>&amp; </a:t>
            </a:r>
          </a:p>
          <a:p>
            <a:pPr algn="ctr"/>
            <a:r>
              <a:rPr lang="en-US" b="1" dirty="0" smtClean="0">
                <a:solidFill>
                  <a:schemeClr val="bg1"/>
                </a:solidFill>
              </a:rPr>
              <a:t>Construction</a:t>
            </a:r>
            <a:endParaRPr lang="en-US" b="1" dirty="0">
              <a:solidFill>
                <a:schemeClr val="bg1"/>
              </a:solidFill>
            </a:endParaRPr>
          </a:p>
        </p:txBody>
      </p:sp>
      <p:sp>
        <p:nvSpPr>
          <p:cNvPr id="10" name="TextBox 9"/>
          <p:cNvSpPr txBox="1"/>
          <p:nvPr/>
        </p:nvSpPr>
        <p:spPr>
          <a:xfrm>
            <a:off x="5715000" y="4419600"/>
            <a:ext cx="1240340" cy="369332"/>
          </a:xfrm>
          <a:prstGeom prst="rect">
            <a:avLst/>
          </a:prstGeom>
          <a:noFill/>
        </p:spPr>
        <p:txBody>
          <a:bodyPr wrap="none" rtlCol="0">
            <a:spAutoFit/>
          </a:bodyPr>
          <a:lstStyle/>
          <a:p>
            <a:r>
              <a:rPr lang="en-US" b="1" dirty="0" smtClean="0">
                <a:solidFill>
                  <a:schemeClr val="bg1"/>
                </a:solidFill>
              </a:rPr>
              <a:t>Residential</a:t>
            </a:r>
            <a:endParaRPr lang="en-US" b="1" dirty="0">
              <a:solidFill>
                <a:schemeClr val="bg1"/>
              </a:solidFill>
            </a:endParaRPr>
          </a:p>
        </p:txBody>
      </p:sp>
      <p:sp>
        <p:nvSpPr>
          <p:cNvPr id="11" name="TextBox 10"/>
          <p:cNvSpPr txBox="1"/>
          <p:nvPr/>
        </p:nvSpPr>
        <p:spPr>
          <a:xfrm>
            <a:off x="7772400" y="1524000"/>
            <a:ext cx="1145506" cy="369332"/>
          </a:xfrm>
          <a:prstGeom prst="rect">
            <a:avLst/>
          </a:prstGeom>
          <a:noFill/>
        </p:spPr>
        <p:txBody>
          <a:bodyPr wrap="none" rtlCol="0">
            <a:spAutoFit/>
          </a:bodyPr>
          <a:lstStyle/>
          <a:p>
            <a:r>
              <a:rPr lang="en-US" b="1" dirty="0" smtClean="0">
                <a:solidFill>
                  <a:schemeClr val="bg1"/>
                </a:solidFill>
              </a:rPr>
              <a:t>Industrial </a:t>
            </a:r>
            <a:endParaRPr lang="en-US" b="1" dirty="0">
              <a:solidFill>
                <a:schemeClr val="bg1"/>
              </a:solidFill>
            </a:endParaRPr>
          </a:p>
        </p:txBody>
      </p:sp>
      <p:sp>
        <p:nvSpPr>
          <p:cNvPr id="12" name="TextBox 11"/>
          <p:cNvSpPr txBox="1"/>
          <p:nvPr/>
        </p:nvSpPr>
        <p:spPr>
          <a:xfrm>
            <a:off x="7009633" y="5715000"/>
            <a:ext cx="892680" cy="369332"/>
          </a:xfrm>
          <a:prstGeom prst="rect">
            <a:avLst/>
          </a:prstGeom>
          <a:noFill/>
        </p:spPr>
        <p:txBody>
          <a:bodyPr wrap="none" rtlCol="0">
            <a:spAutoFit/>
          </a:bodyPr>
          <a:lstStyle/>
          <a:p>
            <a:r>
              <a:rPr lang="en-US" b="1" dirty="0" smtClean="0">
                <a:solidFill>
                  <a:srgbClr val="FF0000"/>
                </a:solidFill>
              </a:rPr>
              <a:t>Outfall </a:t>
            </a:r>
            <a:endParaRPr lang="en-US" b="1" dirty="0">
              <a:solidFill>
                <a:srgbClr val="FF0000"/>
              </a:solidFill>
            </a:endParaRPr>
          </a:p>
        </p:txBody>
      </p:sp>
      <p:sp>
        <p:nvSpPr>
          <p:cNvPr id="13" name="TextBox 12"/>
          <p:cNvSpPr txBox="1"/>
          <p:nvPr/>
        </p:nvSpPr>
        <p:spPr>
          <a:xfrm>
            <a:off x="381000" y="3810000"/>
            <a:ext cx="3352800" cy="2769967"/>
          </a:xfrm>
          <a:prstGeom prst="rect">
            <a:avLst/>
          </a:prstGeom>
          <a:solidFill>
            <a:srgbClr val="FFC000"/>
          </a:solidFill>
          <a:ln w="22225">
            <a:solidFill>
              <a:schemeClr val="tx1"/>
            </a:solidFill>
          </a:ln>
        </p:spPr>
        <p:txBody>
          <a:bodyPr wrap="square" lIns="91418" tIns="45709" rIns="91418" bIns="45709" rtlCol="0">
            <a:spAutoFit/>
          </a:bodyPr>
          <a:lstStyle/>
          <a:p>
            <a:pPr algn="ctr"/>
            <a:r>
              <a:rPr lang="en-US" dirty="0" smtClean="0">
                <a:ln>
                  <a:solidFill>
                    <a:schemeClr val="tx1"/>
                  </a:solidFill>
                </a:ln>
                <a:latin typeface="Comic Sans MS" pitchFamily="66" charset="0"/>
              </a:rPr>
              <a:t>Point Sources</a:t>
            </a:r>
          </a:p>
          <a:p>
            <a:pPr algn="ctr"/>
            <a:endParaRPr lang="en-US" sz="1200" dirty="0" smtClean="0">
              <a:ln>
                <a:solidFill>
                  <a:schemeClr val="tx1"/>
                </a:solidFill>
              </a:ln>
              <a:latin typeface="Comic Sans MS" pitchFamily="66" charset="0"/>
            </a:endParaRPr>
          </a:p>
          <a:p>
            <a:pPr marL="174584" indent="172998">
              <a:buFont typeface="Wingdings" pitchFamily="2" charset="2"/>
              <a:buChar char="§"/>
            </a:pPr>
            <a:r>
              <a:rPr lang="en-US" dirty="0" smtClean="0">
                <a:ln>
                  <a:solidFill>
                    <a:schemeClr val="tx1"/>
                  </a:solidFill>
                </a:ln>
                <a:latin typeface="Comic Sans MS" pitchFamily="66" charset="0"/>
              </a:rPr>
              <a:t>  Industrial/Commercial</a:t>
            </a:r>
          </a:p>
          <a:p>
            <a:pPr marL="174584" indent="290445">
              <a:buFont typeface="Wingdings" pitchFamily="2" charset="2"/>
              <a:buChar char="§"/>
            </a:pPr>
            <a:r>
              <a:rPr lang="en-US" dirty="0" smtClean="0">
                <a:ln>
                  <a:solidFill>
                    <a:schemeClr val="tx1"/>
                  </a:solidFill>
                </a:ln>
                <a:latin typeface="Comic Sans MS" pitchFamily="66" charset="0"/>
              </a:rPr>
              <a:t>Sewage</a:t>
            </a:r>
          </a:p>
          <a:p>
            <a:pPr marL="174584" indent="290445">
              <a:buFont typeface="Wingdings" pitchFamily="2" charset="2"/>
              <a:buChar char="§"/>
            </a:pPr>
            <a:r>
              <a:rPr lang="en-US" dirty="0" smtClean="0">
                <a:ln>
                  <a:solidFill>
                    <a:schemeClr val="tx1"/>
                  </a:solidFill>
                </a:ln>
                <a:latin typeface="Comic Sans MS" pitchFamily="66" charset="0"/>
              </a:rPr>
              <a:t>Wash Water</a:t>
            </a:r>
          </a:p>
          <a:p>
            <a:pPr marL="174584" indent="290445">
              <a:buFont typeface="Wingdings" pitchFamily="2" charset="2"/>
              <a:buChar char="§"/>
            </a:pPr>
            <a:r>
              <a:rPr lang="en-US" dirty="0" smtClean="0">
                <a:ln>
                  <a:solidFill>
                    <a:schemeClr val="tx1"/>
                  </a:solidFill>
                </a:ln>
                <a:latin typeface="Comic Sans MS" pitchFamily="66" charset="0"/>
              </a:rPr>
              <a:t>Waterline Breaks</a:t>
            </a:r>
          </a:p>
          <a:p>
            <a:pPr marL="174584" indent="290445">
              <a:buFont typeface="Wingdings" pitchFamily="2" charset="2"/>
              <a:buChar char="§"/>
            </a:pPr>
            <a:r>
              <a:rPr lang="en-US" dirty="0" smtClean="0">
                <a:ln>
                  <a:solidFill>
                    <a:schemeClr val="tx1"/>
                  </a:solidFill>
                </a:ln>
                <a:latin typeface="Comic Sans MS" pitchFamily="66" charset="0"/>
              </a:rPr>
              <a:t>IDDE/Dumping</a:t>
            </a:r>
          </a:p>
          <a:p>
            <a:pPr marL="174584" indent="290445">
              <a:buFont typeface="Wingdings" pitchFamily="2" charset="2"/>
              <a:buChar char="§"/>
            </a:pPr>
            <a:r>
              <a:rPr lang="en-US" dirty="0" smtClean="0">
                <a:ln>
                  <a:solidFill>
                    <a:schemeClr val="tx1"/>
                  </a:solidFill>
                </a:ln>
                <a:latin typeface="Comic Sans MS" pitchFamily="66" charset="0"/>
              </a:rPr>
              <a:t>Construction</a:t>
            </a:r>
          </a:p>
          <a:p>
            <a:pPr marL="174584" indent="290445">
              <a:buFont typeface="Wingdings" pitchFamily="2" charset="2"/>
              <a:buChar char="§"/>
            </a:pPr>
            <a:r>
              <a:rPr lang="en-US" dirty="0" smtClean="0">
                <a:ln>
                  <a:solidFill>
                    <a:schemeClr val="tx1"/>
                  </a:solidFill>
                </a:ln>
                <a:latin typeface="Comic Sans MS" pitchFamily="66" charset="0"/>
              </a:rPr>
              <a:t>Post-Construction</a:t>
            </a:r>
          </a:p>
          <a:p>
            <a:pPr marL="174584" indent="290445"/>
            <a:endParaRPr lang="en-US" dirty="0"/>
          </a:p>
        </p:txBody>
      </p:sp>
      <p:sp>
        <p:nvSpPr>
          <p:cNvPr id="16" name="TextBox 15"/>
          <p:cNvSpPr txBox="1"/>
          <p:nvPr/>
        </p:nvSpPr>
        <p:spPr>
          <a:xfrm>
            <a:off x="1447800" y="2057400"/>
            <a:ext cx="5257800" cy="1354195"/>
          </a:xfrm>
          <a:prstGeom prst="rect">
            <a:avLst/>
          </a:prstGeom>
          <a:solidFill>
            <a:schemeClr val="tx2">
              <a:lumMod val="20000"/>
              <a:lumOff val="80000"/>
            </a:schemeClr>
          </a:solidFill>
          <a:ln w="25400">
            <a:solidFill>
              <a:schemeClr val="tx1"/>
            </a:solidFill>
          </a:ln>
        </p:spPr>
        <p:txBody>
          <a:bodyPr wrap="square" lIns="91418" tIns="45709" rIns="91418" bIns="45709" rtlCol="0">
            <a:spAutoFit/>
          </a:bodyPr>
          <a:lstStyle/>
          <a:p>
            <a:r>
              <a:rPr lang="en-US" sz="2400" b="1" dirty="0" smtClean="0">
                <a:ln>
                  <a:solidFill>
                    <a:schemeClr val="tx1"/>
                  </a:solidFill>
                </a:ln>
                <a:latin typeface="Comic Sans MS" pitchFamily="66" charset="0"/>
              </a:rPr>
              <a:t>Resolution:</a:t>
            </a:r>
          </a:p>
          <a:p>
            <a:pPr marL="457092" indent="-457092">
              <a:buFont typeface="Wingdings" pitchFamily="2" charset="2"/>
              <a:buChar char="v"/>
            </a:pPr>
            <a:endParaRPr lang="en-US" sz="900" dirty="0" smtClean="0">
              <a:ln>
                <a:solidFill>
                  <a:schemeClr val="tx1"/>
                </a:solidFill>
              </a:ln>
              <a:latin typeface="Comic Sans MS" pitchFamily="66" charset="0"/>
            </a:endParaRPr>
          </a:p>
          <a:p>
            <a:pPr marL="457092" indent="-457092">
              <a:buFont typeface="Wingdings" pitchFamily="2" charset="2"/>
              <a:buChar char="v"/>
            </a:pPr>
            <a:r>
              <a:rPr lang="en-US" sz="1600" dirty="0" smtClean="0">
                <a:ln>
                  <a:solidFill>
                    <a:schemeClr val="tx1"/>
                  </a:solidFill>
                </a:ln>
                <a:latin typeface="Comic Sans MS" pitchFamily="66" charset="0"/>
              </a:rPr>
              <a:t>Eliminate pollution source.</a:t>
            </a:r>
          </a:p>
          <a:p>
            <a:pPr marL="457092" indent="-457092"/>
            <a:r>
              <a:rPr lang="en-US" sz="800" dirty="0" smtClean="0">
                <a:ln>
                  <a:solidFill>
                    <a:schemeClr val="tx1"/>
                  </a:solidFill>
                </a:ln>
                <a:latin typeface="Comic Sans MS" pitchFamily="66" charset="0"/>
              </a:rPr>
              <a:t> </a:t>
            </a:r>
          </a:p>
          <a:p>
            <a:pPr marL="457092" indent="-457092">
              <a:buFont typeface="Wingdings" pitchFamily="2" charset="2"/>
              <a:buChar char="v"/>
            </a:pPr>
            <a:r>
              <a:rPr lang="en-US" sz="1600" dirty="0" smtClean="0">
                <a:ln>
                  <a:solidFill>
                    <a:schemeClr val="tx1"/>
                  </a:solidFill>
                </a:ln>
                <a:latin typeface="Comic Sans MS" pitchFamily="66" charset="0"/>
              </a:rPr>
              <a:t>Immediate Clean-up or Remediation of source.</a:t>
            </a:r>
          </a:p>
          <a:p>
            <a:pPr marL="457092" indent="-457092">
              <a:buFont typeface="Wingdings" pitchFamily="2" charset="2"/>
              <a:buChar char="v"/>
            </a:pPr>
            <a:endParaRPr lang="en-US" sz="900" b="1" dirty="0">
              <a:ln>
                <a:solidFill>
                  <a:schemeClr val="tx1"/>
                </a:solidFill>
              </a:ln>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 y="1"/>
            <a:ext cx="9143999" cy="6858000"/>
          </a:xfrm>
          <a:prstGeom prst="rect">
            <a:avLst/>
          </a:prstGeom>
          <a:ln>
            <a:noFill/>
          </a:ln>
          <a:effectLst>
            <a:softEdge rad="112500"/>
          </a:effectLst>
        </p:spPr>
      </p:pic>
      <p:sp>
        <p:nvSpPr>
          <p:cNvPr id="4" name="TextBox 3"/>
          <p:cNvSpPr txBox="1"/>
          <p:nvPr/>
        </p:nvSpPr>
        <p:spPr>
          <a:xfrm>
            <a:off x="381000" y="609600"/>
            <a:ext cx="8382000" cy="2308302"/>
          </a:xfrm>
          <a:prstGeom prst="rect">
            <a:avLst/>
          </a:prstGeom>
          <a:noFill/>
        </p:spPr>
        <p:txBody>
          <a:bodyPr wrap="square" lIns="91418" tIns="45709" rIns="91418" bIns="45709" rtlCol="0">
            <a:spAutoFit/>
          </a:bodyPr>
          <a:lstStyle/>
          <a:p>
            <a:r>
              <a:rPr lang="en-US" sz="2400" b="1" dirty="0" smtClean="0">
                <a:ln>
                  <a:solidFill>
                    <a:schemeClr val="tx1"/>
                  </a:solidFill>
                </a:ln>
                <a:latin typeface="Comic Sans MS" pitchFamily="66" charset="0"/>
              </a:rPr>
              <a:t>On-going Monitoring:</a:t>
            </a:r>
          </a:p>
          <a:p>
            <a:endParaRPr lang="en-US" sz="2400" b="1" dirty="0" smtClean="0">
              <a:ln>
                <a:solidFill>
                  <a:schemeClr val="tx1"/>
                </a:solidFill>
              </a:ln>
              <a:latin typeface="Comic Sans MS" pitchFamily="66" charset="0"/>
            </a:endParaRPr>
          </a:p>
          <a:p>
            <a:pPr indent="347663">
              <a:buFont typeface="Wingdings" pitchFamily="2" charset="2"/>
              <a:buChar char="v"/>
            </a:pPr>
            <a:r>
              <a:rPr lang="en-US" sz="1600" dirty="0" smtClean="0">
                <a:ln>
                  <a:solidFill>
                    <a:schemeClr val="tx1"/>
                  </a:solidFill>
                </a:ln>
                <a:latin typeface="Comic Sans MS" pitchFamily="66" charset="0"/>
              </a:rPr>
              <a:t>Annual outfall monitoring of all water body outfalls.</a:t>
            </a:r>
          </a:p>
          <a:p>
            <a:pPr indent="347663"/>
            <a:r>
              <a:rPr lang="en-US" sz="1600" dirty="0" smtClean="0">
                <a:ln>
                  <a:solidFill>
                    <a:schemeClr val="tx1"/>
                  </a:solidFill>
                </a:ln>
                <a:latin typeface="Comic Sans MS" pitchFamily="66" charset="0"/>
              </a:rPr>
              <a:t> </a:t>
            </a:r>
          </a:p>
          <a:p>
            <a:pPr marL="347663" indent="-347663">
              <a:buFont typeface="Wingdings" pitchFamily="2" charset="2"/>
              <a:buChar char="v"/>
            </a:pPr>
            <a:r>
              <a:rPr lang="en-US" sz="1600" dirty="0" smtClean="0">
                <a:ln>
                  <a:solidFill>
                    <a:schemeClr val="tx1"/>
                  </a:solidFill>
                </a:ln>
                <a:latin typeface="Comic Sans MS" pitchFamily="66" charset="0"/>
              </a:rPr>
              <a:t>Awareness of pollution potential hot spots – (Rule 6 Facilities).</a:t>
            </a:r>
          </a:p>
          <a:p>
            <a:pPr marL="347663" indent="-347663">
              <a:buFont typeface="Wingdings" pitchFamily="2" charset="2"/>
              <a:buChar char="v"/>
            </a:pPr>
            <a:endParaRPr lang="en-US" sz="1600" dirty="0" smtClean="0">
              <a:ln>
                <a:solidFill>
                  <a:schemeClr val="tx1"/>
                </a:solidFill>
              </a:ln>
              <a:latin typeface="Comic Sans MS" pitchFamily="66" charset="0"/>
            </a:endParaRPr>
          </a:p>
          <a:p>
            <a:pPr marL="347663" indent="-347663">
              <a:buFont typeface="Wingdings" pitchFamily="2" charset="2"/>
              <a:buChar char="v"/>
            </a:pPr>
            <a:r>
              <a:rPr lang="en-US" sz="1600" dirty="0" smtClean="0">
                <a:ln>
                  <a:solidFill>
                    <a:schemeClr val="tx1"/>
                  </a:solidFill>
                </a:ln>
                <a:latin typeface="Comic Sans MS" pitchFamily="66" charset="0"/>
              </a:rPr>
              <a:t>Maintain a public education Illicit Discharge Detection Elimination program.	 </a:t>
            </a:r>
            <a:endParaRPr lang="en-US" sz="1600" b="1" dirty="0">
              <a:ln>
                <a:solidFill>
                  <a:schemeClr val="tx1"/>
                </a:solidFill>
              </a:ln>
              <a:solidFill>
                <a:schemeClr val="bg1"/>
              </a:solidFill>
              <a:latin typeface="Comic Sans MS" pitchFamily="66" charset="0"/>
            </a:endParaRPr>
          </a:p>
        </p:txBody>
      </p:sp>
      <p:sp>
        <p:nvSpPr>
          <p:cNvPr id="5" name="TextBox 4"/>
          <p:cNvSpPr txBox="1"/>
          <p:nvPr/>
        </p:nvSpPr>
        <p:spPr>
          <a:xfrm>
            <a:off x="381000" y="3200400"/>
            <a:ext cx="8382000" cy="461643"/>
          </a:xfrm>
          <a:prstGeom prst="rect">
            <a:avLst/>
          </a:prstGeom>
          <a:noFill/>
        </p:spPr>
        <p:txBody>
          <a:bodyPr wrap="square" lIns="91418" tIns="45709" rIns="91418" bIns="45709" rtlCol="0">
            <a:spAutoFit/>
          </a:bodyPr>
          <a:lstStyle/>
          <a:p>
            <a:pPr algn="ctr"/>
            <a:r>
              <a:rPr lang="en-US" sz="2400" b="1" dirty="0" smtClean="0">
                <a:ln>
                  <a:solidFill>
                    <a:schemeClr val="tx1"/>
                  </a:solidFill>
                </a:ln>
                <a:latin typeface="Comic Sans MS" pitchFamily="66" charset="0"/>
              </a:rPr>
              <a:t>Goal – to maintain a healthy watershed.  </a:t>
            </a:r>
            <a:endParaRPr lang="en-US" sz="1600" b="1" dirty="0">
              <a:ln>
                <a:solidFill>
                  <a:schemeClr val="tx1"/>
                </a:solidFill>
              </a:ln>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ci.snohomish.wa.us/Photos/StormWaterMgmt/CC5-1.jpg"/>
          <p:cNvPicPr>
            <a:picLocks noChangeAspect="1" noChangeArrowheads="1"/>
          </p:cNvPicPr>
          <p:nvPr/>
        </p:nvPicPr>
        <p:blipFill>
          <a:blip r:embed="rId2" cstate="print"/>
          <a:srcRect/>
          <a:stretch>
            <a:fillRect/>
          </a:stretch>
        </p:blipFill>
        <p:spPr bwMode="auto">
          <a:xfrm>
            <a:off x="0" y="0"/>
            <a:ext cx="9209309" cy="6858000"/>
          </a:xfrm>
          <a:prstGeom prst="rect">
            <a:avLst/>
          </a:prstGeom>
          <a:noFill/>
        </p:spPr>
      </p:pic>
      <p:sp>
        <p:nvSpPr>
          <p:cNvPr id="6" name="Title 1"/>
          <p:cNvSpPr>
            <a:spLocks noGrp="1"/>
          </p:cNvSpPr>
          <p:nvPr>
            <p:ph type="title"/>
          </p:nvPr>
        </p:nvSpPr>
        <p:spPr>
          <a:xfrm>
            <a:off x="457200" y="1143000"/>
            <a:ext cx="8229600" cy="808038"/>
          </a:xfrm>
        </p:spPr>
        <p:txBody>
          <a:bodyPr/>
          <a:lstStyle/>
          <a:p>
            <a:pPr algn="ctr"/>
            <a:r>
              <a:rPr lang="en-US" b="1" dirty="0" smtClean="0">
                <a:solidFill>
                  <a:srgbClr val="FFFF00"/>
                </a:solidFill>
              </a:rPr>
              <a:t>What is an Illicit Discharge?</a:t>
            </a:r>
            <a:endParaRPr lang="en-US" dirty="0">
              <a:solidFill>
                <a:srgbClr val="FFFF00"/>
              </a:solidFill>
            </a:endParaRPr>
          </a:p>
        </p:txBody>
      </p:sp>
      <p:sp>
        <p:nvSpPr>
          <p:cNvPr id="7" name="Content Placeholder 2"/>
          <p:cNvSpPr>
            <a:spLocks noGrp="1"/>
          </p:cNvSpPr>
          <p:nvPr>
            <p:ph sz="half" idx="1"/>
          </p:nvPr>
        </p:nvSpPr>
        <p:spPr>
          <a:xfrm>
            <a:off x="685800" y="1981200"/>
            <a:ext cx="7620000" cy="4114800"/>
          </a:xfrm>
        </p:spPr>
        <p:txBody>
          <a:bodyPr>
            <a:normAutofit/>
          </a:bodyPr>
          <a:lstStyle/>
          <a:p>
            <a:r>
              <a:rPr lang="en-US" dirty="0" smtClean="0">
                <a:solidFill>
                  <a:srgbClr val="FFFF00"/>
                </a:solidFill>
              </a:rPr>
              <a:t>A discharge to an MS4 that is </a:t>
            </a:r>
            <a:r>
              <a:rPr lang="en-US" b="1" u="sng" dirty="0" smtClean="0">
                <a:solidFill>
                  <a:srgbClr val="FFFF00"/>
                </a:solidFill>
              </a:rPr>
              <a:t>not</a:t>
            </a:r>
            <a:r>
              <a:rPr lang="en-US" dirty="0" smtClean="0">
                <a:solidFill>
                  <a:srgbClr val="FFFF00"/>
                </a:solidFill>
              </a:rPr>
              <a:t> composed entirely of stormwater except permitted discharges and fire fighting related discharges 40 CFR 122.26(b)(2)</a:t>
            </a:r>
          </a:p>
          <a:p>
            <a:pPr lvl="1"/>
            <a:r>
              <a:rPr lang="en-US" dirty="0" smtClean="0">
                <a:solidFill>
                  <a:srgbClr val="FFFF00"/>
                </a:solidFill>
              </a:rPr>
              <a:t>Unique frequency, composition &amp; mode of entry</a:t>
            </a:r>
          </a:p>
          <a:p>
            <a:pPr lvl="1"/>
            <a:r>
              <a:rPr lang="en-US" dirty="0" smtClean="0">
                <a:solidFill>
                  <a:srgbClr val="FFFF00"/>
                </a:solidFill>
              </a:rPr>
              <a:t>Interaction of the sewage disposal system &amp; the storm drain system</a:t>
            </a:r>
          </a:p>
          <a:p>
            <a:pPr lvl="1"/>
            <a:r>
              <a:rPr lang="en-US" dirty="0" smtClean="0">
                <a:solidFill>
                  <a:srgbClr val="FFFF00"/>
                </a:solidFill>
              </a:rPr>
              <a:t>Produced from “generating sites” </a:t>
            </a:r>
            <a:endParaRPr lang="en-US"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48132" name="Picture 4" descr="stormwater pollution"/>
          <p:cNvPicPr>
            <a:picLocks noChangeAspect="1" noChangeArrowheads="1"/>
          </p:cNvPicPr>
          <p:nvPr/>
        </p:nvPicPr>
        <p:blipFill>
          <a:blip r:embed="rId2" cstate="print"/>
          <a:srcRect/>
          <a:stretch>
            <a:fillRect/>
          </a:stretch>
        </p:blipFill>
        <p:spPr bwMode="auto">
          <a:xfrm>
            <a:off x="990600" y="685800"/>
            <a:ext cx="6922107" cy="5029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Quick action to call the appropriate authority may result in identification of both the pollutant and the pollute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Title 1"/>
          <p:cNvSpPr>
            <a:spLocks noGrp="1"/>
          </p:cNvSpPr>
          <p:nvPr>
            <p:ph type="title"/>
          </p:nvPr>
        </p:nvSpPr>
        <p:spPr>
          <a:xfrm>
            <a:off x="609600" y="381000"/>
            <a:ext cx="8229600" cy="743712"/>
          </a:xfrm>
        </p:spPr>
        <p:txBody>
          <a:bodyPr>
            <a:normAutofit fontScale="90000"/>
          </a:bodyPr>
          <a:lstStyle/>
          <a:p>
            <a:pPr algn="ctr"/>
            <a:r>
              <a:rPr lang="en-US" dirty="0" smtClean="0">
                <a:solidFill>
                  <a:srgbClr val="FF0000"/>
                </a:solidFill>
              </a:rPr>
              <a:t>Dry Weather </a:t>
            </a:r>
            <a:r>
              <a:rPr lang="en-US" dirty="0" err="1" smtClean="0">
                <a:solidFill>
                  <a:srgbClr val="FF0000"/>
                </a:solidFill>
              </a:rPr>
              <a:t>vs</a:t>
            </a:r>
            <a:r>
              <a:rPr lang="en-US" dirty="0" smtClean="0">
                <a:solidFill>
                  <a:srgbClr val="FF0000"/>
                </a:solidFill>
              </a:rPr>
              <a:t> Wet Weather</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9" name="Content Placeholder 2"/>
          <p:cNvSpPr>
            <a:spLocks noGrp="1"/>
          </p:cNvSpPr>
          <p:nvPr>
            <p:ph idx="1"/>
          </p:nvPr>
        </p:nvSpPr>
        <p:spPr>
          <a:xfrm>
            <a:off x="457200" y="1143000"/>
            <a:ext cx="7315200" cy="5181600"/>
          </a:xfrm>
        </p:spPr>
        <p:txBody>
          <a:bodyPr/>
          <a:lstStyle/>
          <a:p>
            <a:pPr lvl="1"/>
            <a:r>
              <a:rPr lang="en-US" sz="3200" dirty="0" smtClean="0">
                <a:solidFill>
                  <a:srgbClr val="FF0000"/>
                </a:solidFill>
              </a:rPr>
              <a:t>Dry Weather could potentially contribute more pollutants than wet weather as sources could be:</a:t>
            </a:r>
          </a:p>
          <a:p>
            <a:pPr lvl="2"/>
            <a:r>
              <a:rPr lang="en-US" sz="3200" dirty="0" smtClean="0">
                <a:solidFill>
                  <a:srgbClr val="FF0000"/>
                </a:solidFill>
              </a:rPr>
              <a:t>Sewage/</a:t>
            </a:r>
            <a:r>
              <a:rPr lang="en-US" sz="3200" dirty="0" err="1" smtClean="0">
                <a:solidFill>
                  <a:srgbClr val="FF0000"/>
                </a:solidFill>
              </a:rPr>
              <a:t>septage</a:t>
            </a:r>
            <a:r>
              <a:rPr lang="en-US" sz="3200" dirty="0" smtClean="0">
                <a:solidFill>
                  <a:srgbClr val="FF0000"/>
                </a:solidFill>
              </a:rPr>
              <a:t> </a:t>
            </a:r>
          </a:p>
          <a:p>
            <a:pPr lvl="2"/>
            <a:r>
              <a:rPr lang="en-US" sz="3200" dirty="0" smtClean="0">
                <a:solidFill>
                  <a:srgbClr val="FF0000"/>
                </a:solidFill>
              </a:rPr>
              <a:t>washwater (aka gray water)</a:t>
            </a:r>
          </a:p>
          <a:p>
            <a:pPr lvl="2"/>
            <a:r>
              <a:rPr lang="en-US" sz="3200" dirty="0" smtClean="0">
                <a:solidFill>
                  <a:srgbClr val="FF0000"/>
                </a:solidFill>
              </a:rPr>
              <a:t>Paints</a:t>
            </a:r>
          </a:p>
          <a:p>
            <a:pPr lvl="2"/>
            <a:r>
              <a:rPr lang="en-US" sz="3200" dirty="0" smtClean="0">
                <a:solidFill>
                  <a:srgbClr val="FF0000"/>
                </a:solidFill>
              </a:rPr>
              <a:t>automotive waste</a:t>
            </a:r>
          </a:p>
          <a:p>
            <a:pPr lvl="2"/>
            <a:r>
              <a:rPr lang="en-US" sz="3200" dirty="0" smtClean="0">
                <a:solidFill>
                  <a:srgbClr val="FF0000"/>
                </a:solidFill>
              </a:rPr>
              <a:t>Oils (including animal)</a:t>
            </a:r>
          </a:p>
          <a:p>
            <a:pPr lvl="2"/>
            <a:r>
              <a:rPr lang="en-US" sz="3200" dirty="0" smtClean="0">
                <a:solidFill>
                  <a:srgbClr val="FF0000"/>
                </a:solidFill>
              </a:rPr>
              <a:t>landscaping irrigation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encrypted-tbn3.gstatic.com/images?q=tbn:ANd9GcTozSWkWUbLmVZymd1sM1nTg4JtbrUwWItLofsmgkrHgHBsRR_Wzw">
            <a:hlinkClick r:id="rId2"/>
          </p:cNvPr>
          <p:cNvPicPr>
            <a:picLocks noChangeAspect="1" noChangeArrowheads="1"/>
          </p:cNvPicPr>
          <p:nvPr/>
        </p:nvPicPr>
        <p:blipFill>
          <a:blip r:embed="rId3" cstate="print"/>
          <a:srcRect/>
          <a:stretch>
            <a:fillRect/>
          </a:stretch>
        </p:blipFill>
        <p:spPr bwMode="auto">
          <a:xfrm>
            <a:off x="0" y="0"/>
            <a:ext cx="9144000" cy="6817432"/>
          </a:xfrm>
          <a:prstGeom prst="rect">
            <a:avLst/>
          </a:prstGeom>
          <a:noFill/>
        </p:spPr>
      </p:pic>
      <p:sp>
        <p:nvSpPr>
          <p:cNvPr id="5" name="Content Placeholder 2"/>
          <p:cNvSpPr>
            <a:spLocks noGrp="1"/>
          </p:cNvSpPr>
          <p:nvPr>
            <p:ph sz="half" idx="1"/>
          </p:nvPr>
        </p:nvSpPr>
        <p:spPr>
          <a:xfrm>
            <a:off x="457200" y="228600"/>
            <a:ext cx="8153400" cy="5592763"/>
          </a:xfrm>
        </p:spPr>
        <p:txBody>
          <a:bodyPr>
            <a:noAutofit/>
          </a:bodyPr>
          <a:lstStyle/>
          <a:p>
            <a:pPr>
              <a:buNone/>
            </a:pPr>
            <a:r>
              <a:rPr lang="en-US" sz="3600" dirty="0" smtClean="0">
                <a:solidFill>
                  <a:schemeClr val="accent6">
                    <a:lumMod val="75000"/>
                  </a:schemeClr>
                </a:solidFill>
              </a:rPr>
              <a:t>   </a:t>
            </a:r>
            <a:r>
              <a:rPr lang="en-US" dirty="0" smtClean="0">
                <a:solidFill>
                  <a:srgbClr val="FFFF00"/>
                </a:solidFill>
              </a:rPr>
              <a:t>Storm drain systems empty directly into natural waterways (streams, rivers, and wetlands), and do not go to a water treatment plant. </a:t>
            </a:r>
          </a:p>
          <a:p>
            <a:pPr>
              <a:buNone/>
            </a:pPr>
            <a:r>
              <a:rPr lang="en-US" dirty="0" smtClean="0">
                <a:solidFill>
                  <a:srgbClr val="FFFF00"/>
                </a:solidFill>
              </a:rPr>
              <a:t>    So, any pollution that makes its way into storm drains can damage the environment and pose risks to human health. </a:t>
            </a:r>
          </a:p>
          <a:p>
            <a:pPr>
              <a:buNone/>
            </a:pPr>
            <a:r>
              <a:rPr lang="en-US" dirty="0" smtClean="0">
                <a:solidFill>
                  <a:srgbClr val="FFFF00"/>
                </a:solidFill>
              </a:rPr>
              <a:t>    Rain water can easily carry pollution from parking lots, streets, and lawns, such as litter, oil, or fertilizer into storm drains and from there into waterways that we use for drinking water, fishing, swimming and so on.</a:t>
            </a:r>
            <a:endParaRPr lang="en-US"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304800" y="6096000"/>
            <a:ext cx="8382000" cy="304800"/>
          </a:xfrm>
        </p:spPr>
        <p:txBody>
          <a:bodyPr>
            <a:normAutofit/>
          </a:bodyPr>
          <a:lstStyle/>
          <a:p>
            <a:pPr algn="l"/>
            <a:r>
              <a:rPr lang="en-US" sz="1200" dirty="0" smtClean="0">
                <a:hlinkClick r:id="rId2"/>
              </a:rPr>
              <a:t>www.accesskent.com</a:t>
            </a:r>
            <a:r>
              <a:rPr lang="en-US" sz="1200" dirty="0" smtClean="0"/>
              <a:t>                                                                                                                                        Could still have Illicit Discharges…</a:t>
            </a:r>
            <a:endParaRPr lang="en-US" sz="1200" dirty="0"/>
          </a:p>
        </p:txBody>
      </p:sp>
      <p:pic>
        <p:nvPicPr>
          <p:cNvPr id="24578" name="Picture 2" descr="http://www.accesskent.com/Departments/DrainCommissioner/images/incorrect_conn.jpg">
            <a:hlinkClick r:id="rId3"/>
          </p:cNvPr>
          <p:cNvPicPr>
            <a:picLocks noChangeAspect="1" noChangeArrowheads="1"/>
          </p:cNvPicPr>
          <p:nvPr/>
        </p:nvPicPr>
        <p:blipFill>
          <a:blip r:embed="rId4" cstate="print"/>
          <a:srcRect/>
          <a:stretch>
            <a:fillRect/>
          </a:stretch>
        </p:blipFill>
        <p:spPr bwMode="auto">
          <a:xfrm>
            <a:off x="381000" y="1066800"/>
            <a:ext cx="3949148" cy="2438400"/>
          </a:xfrm>
          <a:prstGeom prst="rect">
            <a:avLst/>
          </a:prstGeom>
          <a:noFill/>
        </p:spPr>
      </p:pic>
      <p:pic>
        <p:nvPicPr>
          <p:cNvPr id="24580" name="Picture 4" descr="http://www.accesskent.com/Departments/DrainCommissioner/images/correct_conn.jpg">
            <a:hlinkClick r:id="rId5"/>
          </p:cNvPr>
          <p:cNvPicPr>
            <a:picLocks noChangeAspect="1" noChangeArrowheads="1"/>
          </p:cNvPicPr>
          <p:nvPr/>
        </p:nvPicPr>
        <p:blipFill>
          <a:blip r:embed="rId6" cstate="print"/>
          <a:srcRect/>
          <a:stretch>
            <a:fillRect/>
          </a:stretch>
        </p:blipFill>
        <p:spPr bwMode="auto">
          <a:xfrm>
            <a:off x="4572000" y="3352800"/>
            <a:ext cx="4114800" cy="2533262"/>
          </a:xfrm>
          <a:prstGeom prst="rect">
            <a:avLst/>
          </a:prstGeom>
          <a:noFill/>
        </p:spPr>
      </p:pic>
      <p:sp>
        <p:nvSpPr>
          <p:cNvPr id="6" name="TextBox 5"/>
          <p:cNvSpPr txBox="1"/>
          <p:nvPr/>
        </p:nvSpPr>
        <p:spPr>
          <a:xfrm>
            <a:off x="762000" y="4876800"/>
            <a:ext cx="2844690" cy="369332"/>
          </a:xfrm>
          <a:prstGeom prst="rect">
            <a:avLst/>
          </a:prstGeom>
          <a:noFill/>
        </p:spPr>
        <p:txBody>
          <a:bodyPr wrap="none" rtlCol="0">
            <a:spAutoFit/>
          </a:bodyPr>
          <a:lstStyle/>
          <a:p>
            <a:r>
              <a:rPr lang="en-US" dirty="0" smtClean="0"/>
              <a:t>Goal 2 - eliminate /correct </a:t>
            </a:r>
            <a:endParaRPr lang="en-US" dirty="0"/>
          </a:p>
        </p:txBody>
      </p:sp>
      <p:sp>
        <p:nvSpPr>
          <p:cNvPr id="7" name="TextBox 6"/>
          <p:cNvSpPr txBox="1"/>
          <p:nvPr/>
        </p:nvSpPr>
        <p:spPr>
          <a:xfrm>
            <a:off x="5562600" y="1981200"/>
            <a:ext cx="2579039" cy="369332"/>
          </a:xfrm>
          <a:prstGeom prst="rect">
            <a:avLst/>
          </a:prstGeom>
          <a:noFill/>
        </p:spPr>
        <p:txBody>
          <a:bodyPr wrap="none" rtlCol="0">
            <a:spAutoFit/>
          </a:bodyPr>
          <a:lstStyle/>
          <a:p>
            <a:r>
              <a:rPr lang="en-US" dirty="0" smtClean="0"/>
              <a:t>Goal 1 - Identify Sources</a:t>
            </a:r>
            <a:endParaRPr lang="en-US" dirty="0"/>
          </a:p>
        </p:txBody>
      </p:sp>
      <p:cxnSp>
        <p:nvCxnSpPr>
          <p:cNvPr id="9" name="Straight Arrow Connector 8"/>
          <p:cNvCxnSpPr/>
          <p:nvPr/>
        </p:nvCxnSpPr>
        <p:spPr>
          <a:xfrm flipH="1">
            <a:off x="4495800" y="2438400"/>
            <a:ext cx="838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2362200" y="5486400"/>
            <a:ext cx="17526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1219200" y="990600"/>
            <a:ext cx="6749609" cy="522049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accoons in Drai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52400" y="228600"/>
            <a:ext cx="6660478" cy="461665"/>
          </a:xfrm>
          <a:prstGeom prst="rect">
            <a:avLst/>
          </a:prstGeom>
          <a:noFill/>
        </p:spPr>
        <p:txBody>
          <a:bodyPr wrap="none" rtlCol="0">
            <a:spAutoFit/>
          </a:bodyPr>
          <a:lstStyle/>
          <a:p>
            <a:r>
              <a:rPr lang="en-US" sz="2400" dirty="0" smtClean="0">
                <a:solidFill>
                  <a:srgbClr val="FFFF00"/>
                </a:solidFill>
              </a:rPr>
              <a:t>Chris Jones on the “planning” stage of monitoring… </a:t>
            </a:r>
            <a:endParaRPr lang="en-US" sz="2400" dirty="0">
              <a:solidFill>
                <a:srgbClr val="FFFF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832</Words>
  <Application>Microsoft Office PowerPoint</Application>
  <PresentationFormat>On-screen Show (4:3)</PresentationFormat>
  <Paragraphs>218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Our common cause…</vt:lpstr>
      <vt:lpstr>What is an Illicit Discharge?</vt:lpstr>
      <vt:lpstr>PowerPoint Presentation</vt:lpstr>
      <vt:lpstr>Dry Weather vs Wet Weather </vt:lpstr>
      <vt:lpstr>PowerPoint Presentation</vt:lpstr>
      <vt:lpstr>www.accesskent.com                                                                                                                                        Could still have Illicit Discharges…</vt:lpstr>
      <vt:lpstr>PowerPoint Presentation</vt:lpstr>
      <vt:lpstr>PowerPoint Presentation</vt:lpstr>
      <vt:lpstr>PowerPoint Presentation</vt:lpstr>
      <vt:lpstr>PowerPoint Presentation</vt:lpstr>
      <vt:lpstr>PowerPoint Presentation</vt:lpstr>
      <vt:lpstr>Field Survey</vt:lpstr>
      <vt:lpstr>Mapping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Dewitt</dc:creator>
  <cp:lastModifiedBy>Esman, Laura A</cp:lastModifiedBy>
  <cp:revision>82</cp:revision>
  <dcterms:created xsi:type="dcterms:W3CDTF">2013-04-18T17:29:49Z</dcterms:created>
  <dcterms:modified xsi:type="dcterms:W3CDTF">2013-05-20T19:57:51Z</dcterms:modified>
</cp:coreProperties>
</file>